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939BE-7E2B-4C15-BEB8-494F09B3468E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E5E75-2591-4DE1-BFEA-3551D8643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E5E75-2591-4DE1-BFEA-3551D86437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594A-8178-47FB-A6B1-5A0E2C537862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8039-48BC-42E3-9BDC-32ED42B04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r>
              <a:rPr lang="en-US" dirty="0" smtClean="0"/>
              <a:t>Community Action for Health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8000"/>
            <a:ext cx="7772400" cy="2590800"/>
          </a:xfrm>
        </p:spPr>
        <p:txBody>
          <a:bodyPr/>
          <a:lstStyle/>
          <a:p>
            <a:r>
              <a:rPr lang="en-US" b="1" dirty="0" smtClean="0"/>
              <a:t>Uttarakhand Health &amp; Family Welfare Society , </a:t>
            </a:r>
            <a:r>
              <a:rPr lang="en-US" b="1" dirty="0" err="1" smtClean="0"/>
              <a:t>Danda</a:t>
            </a:r>
            <a:r>
              <a:rPr lang="en-US" b="1" dirty="0" smtClean="0"/>
              <a:t> </a:t>
            </a:r>
            <a:r>
              <a:rPr lang="en-US" b="1" dirty="0" err="1" smtClean="0"/>
              <a:t>Lankhor</a:t>
            </a:r>
            <a:r>
              <a:rPr lang="en-US" b="1" dirty="0" smtClean="0"/>
              <a:t>, </a:t>
            </a:r>
            <a:r>
              <a:rPr lang="en-US" b="1" dirty="0" err="1" smtClean="0"/>
              <a:t>Shastradhara</a:t>
            </a:r>
            <a:r>
              <a:rPr lang="en-US" b="1" dirty="0" smtClean="0"/>
              <a:t> Road Dehradun Uttarakhand </a:t>
            </a:r>
            <a:endParaRPr lang="en-US" b="1" dirty="0"/>
          </a:p>
        </p:txBody>
      </p:sp>
      <p:pic>
        <p:nvPicPr>
          <p:cNvPr id="4" name="Picture 6" descr="download (7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06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download (8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0"/>
            <a:ext cx="2362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1" y="152409"/>
          <a:ext cx="8305802" cy="5979822"/>
        </p:xfrm>
        <a:graphic>
          <a:graphicData uri="http://schemas.openxmlformats.org/drawingml/2006/table">
            <a:tbl>
              <a:tblPr/>
              <a:tblGrid>
                <a:gridCol w="374442"/>
                <a:gridCol w="689312"/>
                <a:gridCol w="544643"/>
                <a:gridCol w="544643"/>
                <a:gridCol w="544643"/>
                <a:gridCol w="544643"/>
                <a:gridCol w="544643"/>
                <a:gridCol w="544643"/>
                <a:gridCol w="544643"/>
                <a:gridCol w="544643"/>
                <a:gridCol w="544643"/>
                <a:gridCol w="544643"/>
                <a:gridCol w="544643"/>
                <a:gridCol w="1250975"/>
              </a:tblGrid>
              <a:tr h="314174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Proposed Operational Framework for CAH Program - Uttarakhand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State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 Planning &amp; Review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Implementation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SAGCA - Chaired by PS - Health; Convenor - MD; Meets Quaterly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State Nodal Officer for CAH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2) Working Group - Chaired by Director - NP; Meets Monthly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  <a:t>2) State CAH Officer (Regular Position)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3) SP&amp;MC - State Nodal Officer for Each District; Meets Quaterly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3) Regional Program Coordinators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District 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 Planning &amp; Review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Implementation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DP&amp;MC - Chaired by DM; Meets Quaterly; 1 Nodal Officer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District Nodal Officer for CAH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 Each Block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2) District BCC Coordinator - (Training &amp; Program Officer)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3) District Data Manager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95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4) District Account Manager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Block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Planning &amp; Review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Implementation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BP&amp;MC - Chaired by SDM; Meets Quaterly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</a:t>
                      </a:r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Block Level Program Mentors (BLPM)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; 2-3 per Block;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(DARC, RKSK - C - Block Area Distribution between BLPM's.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Village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Planning &amp; Review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Implementation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Village Health Nutrition &amp; Sanitation Committee - VHNSC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2) Sub Block Coordintaor (SBC); One per 5-9 GP's, (AF, ASHA*)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Chaired by Women Representative; Member Secretory: ASHA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 Identified ASHA in Hilly Areas as GP/AF Ratio Very High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** SBC to visit 2-3 GP's per month for supporting VP's &amp; SC's.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790700" y="609600"/>
            <a:ext cx="4895850" cy="95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90700" y="647700"/>
            <a:ext cx="0" cy="6477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677025" y="685800"/>
            <a:ext cx="0" cy="6477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90700" y="2209800"/>
            <a:ext cx="0" cy="4476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686550" y="2286000"/>
            <a:ext cx="0" cy="4381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90700" y="3581400"/>
            <a:ext cx="0" cy="4762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686550" y="3800475"/>
            <a:ext cx="0" cy="4667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86550" y="5029200"/>
            <a:ext cx="0" cy="3048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09750" y="4953000"/>
            <a:ext cx="0" cy="3048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191000" y="532606"/>
            <a:ext cx="152400" cy="15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/>
          <a:lstStyle/>
          <a:p>
            <a:r>
              <a:rPr lang="en-US" u="sng" dirty="0" smtClean="0"/>
              <a:t>Journey So Far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We had proposed in the PIP 2015-16 regarding implementing Community Action for Health Programme in 6 districts of Uttarakhand namely – </a:t>
            </a:r>
            <a:r>
              <a:rPr lang="en-US" dirty="0" err="1" smtClean="0"/>
              <a:t>Almora</a:t>
            </a:r>
            <a:r>
              <a:rPr lang="en-US" dirty="0" smtClean="0"/>
              <a:t>, Dehradun, </a:t>
            </a:r>
            <a:r>
              <a:rPr lang="en-US" dirty="0" err="1" smtClean="0"/>
              <a:t>Haridwar</a:t>
            </a:r>
            <a:r>
              <a:rPr lang="en-US" dirty="0" smtClean="0"/>
              <a:t>, </a:t>
            </a:r>
            <a:r>
              <a:rPr lang="en-US" dirty="0" err="1" smtClean="0"/>
              <a:t>Tehri</a:t>
            </a:r>
            <a:r>
              <a:rPr lang="en-US" dirty="0" smtClean="0"/>
              <a:t> </a:t>
            </a:r>
            <a:r>
              <a:rPr lang="en-US" dirty="0" err="1" smtClean="0"/>
              <a:t>Garhwal</a:t>
            </a:r>
            <a:r>
              <a:rPr lang="en-US" dirty="0" smtClean="0"/>
              <a:t>, </a:t>
            </a:r>
            <a:r>
              <a:rPr lang="en-US" dirty="0" err="1" smtClean="0"/>
              <a:t>Pauri</a:t>
            </a:r>
            <a:r>
              <a:rPr lang="en-US" dirty="0" smtClean="0"/>
              <a:t> </a:t>
            </a:r>
            <a:r>
              <a:rPr lang="en-US" dirty="0" err="1" smtClean="0"/>
              <a:t>Garhwal</a:t>
            </a:r>
            <a:r>
              <a:rPr lang="en-US" dirty="0" smtClean="0"/>
              <a:t>, US Nagar.</a:t>
            </a:r>
          </a:p>
          <a:p>
            <a:pPr algn="just"/>
            <a:r>
              <a:rPr lang="en-US" dirty="0" smtClean="0"/>
              <a:t>The Programme was proposed to be supported through existing Human Resource available with SPMU,DPMU,BPMU &amp; DARC . Only one position at the state level has been kept as approved.</a:t>
            </a:r>
          </a:p>
          <a:p>
            <a:pPr algn="just"/>
            <a:r>
              <a:rPr lang="en-US" dirty="0" smtClean="0"/>
              <a:t>Our State ROP was approved in the month of September 2015 of Rs. 30.86 </a:t>
            </a:r>
            <a:r>
              <a:rPr lang="en-US" dirty="0" err="1" smtClean="0"/>
              <a:t>lakhs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 meeting was organized by National AGCA with the State NHM team, Dehradun  in the chairmanship of Secretary, Health &amp; Family </a:t>
            </a:r>
            <a:r>
              <a:rPr lang="en-US" dirty="0" err="1" smtClean="0"/>
              <a:t>Welfare,NHM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Establishment of State AGCA  committee is in process at the secretariat level.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Plan for implementing CAH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AGCA will be established and a meeting will be commenced by the end of </a:t>
            </a:r>
            <a:r>
              <a:rPr lang="en-US" dirty="0" err="1" smtClean="0"/>
              <a:t>Feburary</a:t>
            </a:r>
            <a:r>
              <a:rPr lang="en-US" dirty="0" smtClean="0"/>
              <a:t>, 2016.</a:t>
            </a:r>
          </a:p>
          <a:p>
            <a:r>
              <a:rPr lang="en-US" dirty="0" smtClean="0"/>
              <a:t>Appointment of Community Action Health officer is in process at the state level.</a:t>
            </a:r>
          </a:p>
          <a:p>
            <a:r>
              <a:rPr lang="en-US" dirty="0" smtClean="0"/>
              <a:t>TOT of State level master trainer on VHSNC has been proposed in the first week of March 2016.</a:t>
            </a:r>
          </a:p>
          <a:p>
            <a:r>
              <a:rPr lang="en-US" dirty="0" smtClean="0"/>
              <a:t>Sensitization meetings with health officials at the district level will be done in the second week of March ,2016.</a:t>
            </a:r>
          </a:p>
          <a:p>
            <a:r>
              <a:rPr lang="en-US" dirty="0" smtClean="0"/>
              <a:t>Formation of the district and block level Planning and Monitoring committees will be established by the end of March 2016.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Challenges in the CAH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AGCA committee– Due to engagement of proposed signatories in various programme and availability of all at the same time.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Autofit/>
          </a:bodyPr>
          <a:lstStyle/>
          <a:p>
            <a:r>
              <a:rPr lang="en-US" sz="8000" i="1" dirty="0" smtClean="0"/>
              <a:t/>
            </a:r>
            <a:br>
              <a:rPr lang="en-US" sz="8000" i="1" dirty="0" smtClean="0"/>
            </a:br>
            <a:r>
              <a:rPr lang="en-US" sz="8000" i="1" dirty="0" smtClean="0"/>
              <a:t/>
            </a:r>
            <a:br>
              <a:rPr lang="en-US" sz="8000" i="1" dirty="0" smtClean="0"/>
            </a:br>
            <a:r>
              <a:rPr lang="en-US" sz="8000" i="1" dirty="0" smtClean="0"/>
              <a:t>THANKYOU</a:t>
            </a:r>
            <a:r>
              <a:rPr lang="en-US" sz="8000" i="1" dirty="0" smtClean="0"/>
              <a:t/>
            </a:r>
            <a:br>
              <a:rPr lang="en-US" sz="8000" i="1" dirty="0" smtClean="0"/>
            </a:br>
            <a:endParaRPr lang="en-US" sz="8000" i="1" dirty="0"/>
          </a:p>
        </p:txBody>
      </p:sp>
      <p:pic>
        <p:nvPicPr>
          <p:cNvPr id="4" name="Picture 6" descr="download (7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06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download (8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0"/>
            <a:ext cx="2362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511</Words>
  <Application>Microsoft Office PowerPoint</Application>
  <PresentationFormat>On-screen Show (4:3)</PresentationFormat>
  <Paragraphs>267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Community Action for Health </vt:lpstr>
      <vt:lpstr>Slide 2</vt:lpstr>
      <vt:lpstr>Journey So Far</vt:lpstr>
      <vt:lpstr>Plan for implementing CAH</vt:lpstr>
      <vt:lpstr>Challenges in the CAH</vt:lpstr>
      <vt:lpstr>  THANKYOU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Action for Health</dc:title>
  <dc:creator>user</dc:creator>
  <cp:lastModifiedBy>user</cp:lastModifiedBy>
  <cp:revision>27</cp:revision>
  <dcterms:created xsi:type="dcterms:W3CDTF">2016-02-06T05:39:13Z</dcterms:created>
  <dcterms:modified xsi:type="dcterms:W3CDTF">2016-02-09T06:23:38Z</dcterms:modified>
</cp:coreProperties>
</file>