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16" r:id="rId3"/>
    <p:sldId id="317" r:id="rId4"/>
    <p:sldId id="318" r:id="rId5"/>
    <p:sldId id="319" r:id="rId6"/>
    <p:sldId id="324" r:id="rId7"/>
    <p:sldId id="321" r:id="rId8"/>
    <p:sldId id="322" r:id="rId9"/>
    <p:sldId id="325" r:id="rId10"/>
    <p:sldId id="323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38" autoAdjust="0"/>
  </p:normalViewPr>
  <p:slideViewPr>
    <p:cSldViewPr>
      <p:cViewPr>
        <p:scale>
          <a:sx n="66" d="100"/>
          <a:sy n="66" d="100"/>
        </p:scale>
        <p:origin x="-14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D6EA-8A59-492F-BBF6-0D937E2338F0}" type="datetimeFigureOut">
              <a:rPr lang="en-US" smtClean="0"/>
              <a:pPr/>
              <a:t>12/15/2016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30366"/>
            <a:ext cx="8064896" cy="12424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Community Action For Health</a:t>
            </a:r>
            <a:endParaRPr lang="en-IN" sz="4800" dirty="0"/>
          </a:p>
        </p:txBody>
      </p:sp>
      <p:sp>
        <p:nvSpPr>
          <p:cNvPr id="33796" name="AutoShape 4" descr="data:image/jpeg;base64,/9j/4AAQSkZJRgABAQAAAQABAAD/2wCEAAkGBxQSEhUUExQWFRUXFBgXFxQXFhccFxUXFBgXFxQVFRcYHCggGBwlHBUXITEhJSkrLi4uFx8zODMsNygtLisBCgoKDg0OGhAQGywkHCQsLCwsLCwsLCwsLCwsLCwsLCwsLCwsLCwsLCwsLCwsLCwsLCwsLCwsLCwsLCwsLCwsLP/AABEIAKgBLAMBIgACEQEDEQH/xAAcAAABBQEBAQAAAAAAAAAAAAAAAQIDBAUGBwj/xABBEAABAwIEAgYHBQUJAQEAAAABAAIRAyEEBRIxQVETImFxgaEGMpGxwdHwFCNCYuEzUnKSwgcVJGNzgqLS8bKT/8QAGAEBAQEBAQAAAAAAAAAAAAAAAAECAwT/xAAlEQEBAAIBAwQDAAMAAAAAAAAAAQIRAxIhUQQTFDFBYYEikfD/2gAMAwEAAhEDEQA/AEQkQurBUIQihCJSogQhCLoIQlUNBCRKqBCEIBCEIBIlQgRCEIFQkQgEJUiGghCEAhCEAkSpEAhCRAqRKkQCEJECpEIQKhIhRCoQhFKhIlQCEIQKhIlQCEIlAShCECoSIRQhCEQIQkQKhCEAhCEAkSpEAEIQqBCEiAQhCAQkRKgEISIBKkQqFlCRCyFCVNSqhUJEBAqEBEoFQklCgVCRKgEspESqpUiEIgSpEFAK9gMCX3Mht7gb9m/aqMrZoZgwNYGucYA6oY6ARv8AhusZ3suMZuKwxYb+HD2jgoFczjNRW0iDZ0+oRwIgzvvPgqauN3ClAkrtMP6MinTJJa9xb1rC21hO2++9lxbDe14XVsbVc31Y2Ilw38QItG6mdXFz2aYUU36QfbuPmqi18RgqlSqQ9oaQ2ZmZHAAi3FZ1fCua/QR1p9vdKsqWIUi0Mflb6UTDid2tlxE7CAL96bhcsqOdBY9o5uaWg9gJEEq9UNVSSFbGY5QRdjT2iQeYsedr94TsNlFPRNWoGE8ODe1x28xup1RdVipE+u3SSJBgm/C3FQmqOY9qu2T0ijqV2jis7M84axpg9a8dnaexLZF01UkrhXZ5VM9cnhw+HxUVLM3gghxBkHv8Cs9Zp36WVyuH9InW1R4bJP70qEkhwIJ5eSnuRdOqQklKtshKkTmtJ2BKBEqRCBQlTUoRSolIhEKhIlQCEBWMIxky9zWtg+s4DrQdNtQJEx4SlqoELZ14RrXOgvjUerqMNkaSSHb6Q7he1hCs4atReAW0XQWkXYOMwbmePksda9LnVvYL0dL2NeXWc3VHH1Q4e2VfpUNUaaAuAySxgEzqJnVyEGyV9CvqMPp06YaAWmCWkMtpBEQYiLbqXNZENT0WDQeubaeG4dcxbgrD8S6jWbh2gdG2g95u+S9lWm1twQIh17bmZELLxWZ16YeBTZUcB64O7bHVAaAIEDshLhczxtdmplBulzXbSSA6OQtuY5RxlTvVU6mLqYihSqVCC40XVHkat+kY1rbkxZxkdllayrD0w0GoQJa7cx1g6AYnYALJznN8VQYWvptJhoDS6HEtBAu8i/M9q06+bYOqKZqEFzdN2gwQBGnSbAGSbX2ubpvtoamuiXtDCHnVJAfJDGgA2DpiT9SmY+hWLcY2m6oS6kxtKHERDA1+i8MJlxkRNjwCoZtneHbTnDdSpG7aZNobqa7WNrHY8J7EYZuKOv8AxIBZSbUfApgspkHS8g/hhpg7WU0ba+DoOljqmrUKNJpBOrrMDjUB3k3EnjA5KDMcqL3BzQIDHTIcJDn0yBAaZs1wjt2VPKcHiatRjvtL3MfSc5jobB1FgabiCL779qkxdQ0naagxBINwA0SBwkOsO0ILTqPQN1VizQ0tvcNDTFnOdYtAaB2A8E1uJpOfas0zSawMAMFwdq1ghsTFpJHesYek1E06hDHuDXODnHEPLWSW9UjUbgSI/Mo8XnNIhlNuGpUxVB0DUCX6hZwOnhYi954oOtptL+Eaw1rnA+rpiHAjtHcm47CiqC1x0ioKpdcQ0vY5mna9oI7ws3I/RptSk6o6mA4E6Wb6oFhq8tlyGdek7MLUpUXYQy8dTrt/FUcN9P7xKaG7mvopSqy5+IqN1NeSxrm6ZcSdP7M6rAceKpYP0LwbWmMRUNhYvaG6vxQdHKea0cLQo1Kb6lZgpv6LU0AB2rTTGjrEC5AjaO260vRj0Touw7qrh1rkWHBoMmRzKa8oxKnovgOtOI4gftmXbHWtpteFgY7IcAXOHTAXMfeiPxxc/wCzzXa/2b4bD43DOqFjgW1SzrFs2Yx3AfnWPnWTtbiC0M6su2B59XgrIV5Nm+HFKo9oILBUeGEOa6Waj0ZME7thUWVtu3itbN/RrFnEVSzCYhzeldpLKFUtIJsQQ26XLvRTEuqtbXZWog6j16T9e0yGubG8C5G6aRSw2EqVgeia5+mNUXjUCQY/2uV2llWIi1Jw7wu0yX0ew+Da6q92IJ0nUSGtZp31O6wiL8YWzTyzC3P2Wq6TOolpkm53emiM9CZrHNDmzYxfnt4roiQLp8BjqFOgGtbqq6TPVBl5BgcSRNvBciHhoDZGwA7eS7TJcRqouplrWf4VjmvAGvpHa9YMjcQ0jjvKzkuLl8c89JGnTImAHb9siAkbTJ2ErexGX0po1X6j01WhTIZUcAG1hZ5BEWMWEC6hx2W4fRmDabXB2GpscyoX6tfS0y4GCOBa7ipMl0yOidy/XuVzCYOrGprbCQSZ5DkDz81o5TgMPoy4PotecUx3SvNiHMpB0gC1zMqXBOYcTSa1rafR4vGUYbMPDaVMjVJ30lvi1LkaZ2HwrBhna21DWDjENebA2mGRsQI7J4qB2VVgNRpkN/eMAe0lXcPk5qOxdVtdzA2pVIaDY6XPvPeCr2JyegH0gcS5zK7KhpXJBLAx7bgwQWF9zANuwJ1aWxztJjDvWpN73g77WbKnoik1wJqsfza0VCeyepC6hxwzS5pY1rOhYG67S5wOztV3WMt7WxxmmzNsO2ua1QUOswEiWtEu1EBzXEwQynTaY3N4EwJ1GnP1WOqO1MYS1zQ4FokdxgW8e1avojhGvxLWVGy0tfYyJIE/BPxrMqY6gTUpvFQ6XBr6bujLgIe+CNLR1pJ57LNzHOsLgMS6pghTqu0DS4dZjSbOB0ETInbsS59msePLK9o3fSXAGninNpAMYcM9wdpB67GOcBLgRbTMd63MnyZpwbGVjD41GpZpBdeLQIExG1l5bn39o+MqMkdE2JlooyHAgtIPSF3Bx4cSmU/7QceWDUWVJAJY6mGgwQWXp6SIIHFY6pp1+Nn9N70zyWvSOH6E6w7EBlU6wQKZ3Jk9X3rMdk1fpMa1jWO6Nn3Eubdx2AM8T+9AXOZj/aLj6p69Ci4McHBrqbnBrgbObLt5O/aq1L06zAEkU6QLo1E0j1ojTql14gbrW3P2svFew+h+R9HRY95aaj2NpviDJMGq06bGwcLGFNTwfQYzAMDnWGKbvY6mueQezYxza3kvIx6dY+qzS97aLWnUOhApEucSCSWGTufanUs1xBB+9xBkkk9NVuefrBZuWq7YemyyjrvR7LzWw9LXMUn1SQR1tVQtJJ1kAyW1CZ498rHy30fqObmAL9yeiiSWHrTMxFiz1NWy47NsfiW/s6lVhJvDzeZnVLt1ROLxpE9PViY/aHv5qysZcFl09EzL0Xf9nwVPpHl9Gvpe5lN7tRY4tBgGdPVPWMC4iZXZ5jQY2vigHN0Oy00mnWILhDQyZu6Giy8FJxMtLqzzPDpDMA3n2rfoyB+AdxHyUyz06cfprl+nsvoznVClRoU6tagwsYRerTkCQbgmxn4LUzPNMM+73UYEaX9M0amkAyDF23Xz4C4vcQZ0tnq6Tx7YWfj8IHmQXg8bCD2+spMmsvS9u1el5flmBp0sVTNdsV6rKmp1ejLeu7W1gBIMCDfeRF5h+I+wOdgqhrUw/C6QB0zCHQ5mrpYB1dUOPV0i0cbeWuyMgwXO2BiOY/iT2+j4IJkwI5cfar1zyzPS5eH0Kz0/y+nYVdVpmlTe5gubS0EA9k8V5p6YemuArVw4U3A03OguoUiSNeoEF4JaNzw3XKYbC9HSbDbEuHrXsbWiOaq4nL2vOotIPHrC/ks9fd1+L27fb0fD+mmFxLNqoaGta9gpgh7abQTNwB6oO3Dguown9pmBZSDGUq4AtAp0wBw2NQcF5BkGEDKkC2ptQXPOk8dnNVqbSxzmkCzjxdccDulz8Jj6Wb7vWsr9PcHhmOZTw9UNc4uhrMOwSQBcNqX237ld9H3YfNHVXA1aZYWywubEO1aXANcRwI8F48CTYAE8ocT70uKy2o1znGl1QBqJYRB2O/gmOVXk9PhO0uns+W+idBzKnS1JLXuDSS2IgEWJM3JSZDgMJhqTKznUnVGucDLqYsS5oMd0cV4p0nLT/KPkivT6VpaRIO4AHhsFetn4ni/9/t7Lnma4Wth8Rh6uJotZWkT0rJZYXYCbXAgbSn5D6XYPC4ajQbi8KW06bWAuqs1WH4uvv3L5/bk3aPYnf3MP3h7P1WuvHy5z0vJfw16eNja0bd3YrBzLV6znHsBsqlLAPNzt438k9uFcJ2M9nMQumVxjwyWrmY4pzazoJBbVcQTfTpeYMGybRz/MNR/xHUNiA2m0uaJgSGyNypMTS6Ss82AfUdBNgNbtyTsFBQogEXkDhFz48Fyzz7dnp4Jjjf8ANOc7xBc1pqVCGBukdJZuj1CLDaLck92YVnF3XqfeRr+9f142Dr9bxTaGHptcSXa5i0RA5SnPe0O6pA7InwuFzte3Hk4vCIYurYandQkNBe/qcOqJ6sjkmCq+TMcTu7c7nfewU2GcAXFxDpMiLRPO3uRUc2TDo8AptZzcUjEwtU9I8Q3ccO9X97Q2+/VHnKZRw+l7navWj8ItE/NWQSLh+21gl0zj6nCTTBqZH13AEAA248ByVyjkktpt3h7zEbyKfK/4fNaguS41DNpkT7L/AAT6lUWgu43sOPZ4K9d8ucz4fCsQ5ri0yIJgAGw3ETdTFn3ZeS67oBk8N/eq5w7dRdqN4kcuG/gpajQWhut0cpPla3mp28unypr6NfgDUY6NR8Tvup8zy/RogW0gd8cVGXmI1OIiIvw5kJlUB1nAm+8u24Kb/ZfVYfeljAZfqY8wJ2G3BPwGB1OFgIuduH6qsCwACLeMnxBSvjSABHt25RMKHy8fxGgMu6lT1esYFxsL+9U6ODrAfsx/M4/BMoVQ1oETcbi1rm0p3S8y4/7j803E+XFLMMK8lvVFiJ3t1iVcfgeo12oTqHVvN5HJMquB4SO/l3lSMrxFge8NKtrM9VYZicEOrDgXXEQeMHj3Kell9SI1ewN+ajqPmLcZ24pWj/Ln/aT8EPl1JSpimHBzpcTfawi21j+qo4XSXgGdIdBMcOC0GYh42ZA5AGPZFk+KzhZjo7A74BX+M/JqvjsVSLwGuM7QYv3AJ5qtFMjS8zeYPySU8reDPRGeZaePeFO7A1eLR4x8Us/S/KyVsViWaI0vECxjlxVam0ESNXiCtQYKr+QD+Jn/AGSOwVTi5kf6tP8A7qfwnqslbLqpZUB0k7idokQs2tUe92sNgQdRADtIHE7gCSLkLoqeTvdE1KV/81k+TisXO8wqYTU1hY7pGupOmSNLtLpbYcWi/MbLpx633jlyc2eXdmnEOcQTVqQ2sGQHhouRHUAEXngnllIwwkmpqjrvJs4PBi8Ttbc6p4LCxONe8fgaJmGta0ybkyBPmqa7yuNydtRwsfhMDkNo4K3TwrgJ025keYKrZXQHRN+8JsDME735q2KB/fGnkWE+5wXny+69GPNnrsqjDPIOloJ3FxH6JzcPU40x/O35qcUxG89zY95SMpM4k/yj5qaanNyI+idz9/yTuhJ/F700VCpWvd2rreKPFtGcMdpP14oGE7fL9VbxLi19uw+QKip1XE+KzcZHTGdV7Ihgz9D9Uv2M9qsdM6eyPcVKdRO3CVnWPh1nBaqDB9/14I+w9nu+Snol1zwLgAnPDtUdoHt2Tt4X46r9k+rJxwigpUnms8SbNCuNwroab3MK3U/BOHaMYX6kpRgx9EoqUH6+O3xhK2mYG/rfNT+HtTyYaQmJ8yg0WgTwVmrl59eDchSYnAlo0wb3Tf6anDPKn0LezmipSAEkD2BOdRc1vqkWTqtNzmMMHZTbfsYmU6YIsAlbSB23TaIc3VIiyZQcdQTqqzhxWqNKx/RK10bFOpMd1+UKOnRd5jzTdJxYo8RiiLkn2lPFW0yfaVSzGi644g/JNaTBHGybqTix3V6tWiL7lOa+yz6xJaOw/BaOGw5OntHwU7tTixDXgkqua147VPh6J1H2exGIy9w580S4Yq1dkEKQ3aUlWkSY5A+SGsOkpprpxOiWyoC8gbrVwmCJZt5rOzXDlnCNk0smJ+AfL2/xN94R0LHatYnqPF+Ejh2oymmS5h/MPIhaeGy4kvOnmFvDs5ckn4cq3L6MumnqhwtqIt3gqwzJ8OXwKfI7nmtuhlRL3iBw4DmruEy374iB6vxC6Y1xzxijgcKwS0NAAiArOGpCHWFnLQw2Bio4cgE7C4X9oOTlixuWaUG6dTuqNuSMveNHiVc+xHUf4ZUWVYUlh/iPBWMWxkMwisfZbK4GJ0Ls8ulPE4eT4D3BaWU5MHFp5h//ABLfmoAF03o56o7C/wAw0rGX06YXVc/iMqHQk8QHeTyPgtD+62/aHC0fZyfHUFLj3gNLeeof8nFSjFDptX+UR5ys6dPcrGyzAh2FpOIv9oaD3av1VvGZaBVfyFbD+x2oFGX1NNAN5VdXmCr1evqc483Uj/I79U6T3azqWXAYqr3D/wCafzKt08EOjo/xNJ/lcpdf39Q/l+AH9KZSr9Ro5fqmk9ylblrS5m2z/JyidlwmmOYB8x81PQxV29mrzKKuIuzsHxHyTSdR2MwjRTA5PHvUWZ4UGtRA4yPaWx70Y3Ef/QPuKjbWmrSPJ494+SdK+5Ts7yXSG9pA8wEzK8jDqY7A7yc4fBdDn5no/wCMe8JmSHquE7Od5vcs6b92uWznKAym48h8gs6jlw6WmI3pg+UrsM5ZNN47Pis5mG69E8mR/wAVdM+5UGVZaHMd3D4J+LysN/8A0pjwdK0srZEjtj3KTFN6rv8AUpnzhTSzkscrmGWAV64izS3zIWdRwA6cti2mV1uc0vv8R26Pgs3CUZqT2K6OusR2Bmi88i34AroMuwQP2T80g/yhIMMehqW4/FaeV0+rheyoQf5QmiclZuV5eCX9lYj3LWx+WtHDgkwbAHVf9c+yVr5gRAvNlNHXa4duBHTuEW0H3NVc4P7lx/N/SuiZSHTTw0x5KqKH3JH5wrpOur2VYRpaLcB7li+lmXg7Di3+pdRlQFu74Kl6Q0dQNv3fKU0szrn8pwQDW95/pXQZJRBLxbc+RKqYNukDv+Sv5RUAe/hc+9XTPUr4SgPtNUR+H4hNxw01pEDq/XuVjDuH2moSLFptFvw8IKrZyQHi34fmkLWZXxBFY3F2/FVsPjHA1b8R4+ahzCrFS37nZz4Kg2vBeZbeIv7Ysh1OipVj0nrD1d7HwUGXvIaYP4j9bKrRqy4GfwpKNSJ39YpGbUyEiVdXMNWzkuI0tI7fgsYKxhqkKVYlzCpJ8T8VD0l/CE2s6SmSkD2OspRV+HkVXlLqTSLjKvXceYUIeow+5TZU0qZrkvS7KCUSqJ6z5SUn9YHkQVE4oBQdFj8Vq0zwPxSZfiY19596yn154/XtRSrxKzpdtPE1pDkymZ08hI8u5UHVt1JQreXfyU0balGxnbrfJFR0td3t8nKmyrfx5lSU3yHfXFRdjMf2lU89PwWfg+P1yV/GXLzzA8lmYd8avrkg02MGhw71Ngh1aXZU/pKpsq2v2+5W8AZDex49yGz4g1P9RWcbUtdU8WY1/wAYUeMr2RdnUT1pgcpkKBrBpPePem0au6b0vVI7firpNtPCmPD5dhTMb1gbj671XZVue9MfWm315po2aTHZ/wCBNwdWKju/3qHE1O1Vqb+sSeaqbaVKr98T3/D5Kpm1W4PZ9cUwVetMqtjHTCaNsXNq3WF4t9bKgBLjF9u3xutDG0wSqpoXv8FNG1tlcAj2Gx9oEqSm4x+qjpUWjiZ8PoKYNjh9eKukXEJELSFSgpEiB0oSIQOQkQgVCSUqBUJEIFQkQgdKXUmSgFNh+tPpvUKJRVz7Ryv9d6mwdaZG3iefaVmqWg+CpYNavUse5Y7Hbq5UrdXgqCki2rPSd314LUyapIO1iD9QsKVeyysBMkDvH6q2JGjmdWzoI4LNrVpH/qmzB+9wZHILMJUi2rbKsApnS2/8UAck1K6Ta6yvb9B8kzpb/XyVfWk1poTV6iglD3SmqoeX3TXmUiSUFeqxRmmrTgkLZ5JoQspp/R9vuUkIlNBUIQgUFCEIBEoQgWUIQoBKhCKEiVCAQhCIEIQgEShCoEBKhQPLrKJKhAKWg8848YQhCFrVO3zJUCVCQIhCEAkSoQIr9HM9LWjTOnbrGAZlrgBBDgYMg+9CFQj8e3hSYLO/C0wX7G7bwdpmIT6+ZsdrPQs1OLiHEMJaXTeNABifG3GSRCCOlmAAI0S0vc7RqGiHFnVLdMGNFvC1lN/ezJE0GFo2Z1Y9Zzj+D8yEIMoIKEI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798" name="AutoShape 6" descr="data:image/jpeg;base64,/9j/4AAQSkZJRgABAQAAAQABAAD/2wCEAAkGBxQSEhUUExQWFRUXFBgXFxQXFhccFxUXFBgXFxQVFRcYHCggGBwlHBUXITEhJSkrLi4uFx8zODMsNygtLisBCgoKDg0OGhAQGywkHCQsLCwsLCwsLCwsLCwsLCwsLCwsLCwsLCwsLCwsLCwsLCwsLCwsLCwsLCwsLCwsLCwsLP/AABEIAKgBLAMBIgACEQEDEQH/xAAcAAABBQEBAQAAAAAAAAAAAAAAAQIDBAUGBwj/xABBEAABAwIEAgYHBQUJAQEAAAABAAIRAyEEBRIxQVETImFxgaEGMpGxwdHwFCNCYuEzUnKSwgcVJGNzgqLS8bKT/8QAGAEBAQEBAQAAAAAAAAAAAAAAAAECAwT/xAAlEQEBAAIBAwQDAAMAAAAAAAAAAQIRAxIhUQQTFDFBYYEikfD/2gAMAwEAAhEDEQA/AEQkQurBUIQihCJSogQhCLoIQlUNBCRKqBCEIBCEIBIlQgRCEIFQkQgEJUiGghCEAhCEAkSpEAhCRAqRKkQCEJECpEIQKhIhRCoQhFKhIlQCEIQKhIlQCEIlAShCECoSIRQhCEQIQkQKhCEAhCEAkSpEAEIQqBCEiAQhCAQkRKgEISIBKkQqFlCRCyFCVNSqhUJEBAqEBEoFQklCgVCRKgEspESqpUiEIgSpEFAK9gMCX3Mht7gb9m/aqMrZoZgwNYGucYA6oY6ARv8AhusZ3suMZuKwxYb+HD2jgoFczjNRW0iDZ0+oRwIgzvvPgqauN3ClAkrtMP6MinTJJa9xb1rC21hO2++9lxbDe14XVsbVc31Y2Ilw38QItG6mdXFz2aYUU36QfbuPmqi18RgqlSqQ9oaQ2ZmZHAAi3FZ1fCua/QR1p9vdKsqWIUi0Mflb6UTDid2tlxE7CAL96bhcsqOdBY9o5uaWg9gJEEq9UNVSSFbGY5QRdjT2iQeYsedr94TsNlFPRNWoGE8ODe1x28xup1RdVipE+u3SSJBgm/C3FQmqOY9qu2T0ijqV2jis7M84axpg9a8dnaexLZF01UkrhXZ5VM9cnhw+HxUVLM3gghxBkHv8Cs9Zp36WVyuH9InW1R4bJP70qEkhwIJ5eSnuRdOqQklKtshKkTmtJ2BKBEqRCBQlTUoRSolIhEKhIlQCEBWMIxky9zWtg+s4DrQdNtQJEx4SlqoELZ14RrXOgvjUerqMNkaSSHb6Q7he1hCs4atReAW0XQWkXYOMwbmePksda9LnVvYL0dL2NeXWc3VHH1Q4e2VfpUNUaaAuAySxgEzqJnVyEGyV9CvqMPp06YaAWmCWkMtpBEQYiLbqXNZENT0WDQeubaeG4dcxbgrD8S6jWbh2gdG2g95u+S9lWm1twQIh17bmZELLxWZ16YeBTZUcB64O7bHVAaAIEDshLhczxtdmplBulzXbSSA6OQtuY5RxlTvVU6mLqYihSqVCC40XVHkat+kY1rbkxZxkdllayrD0w0GoQJa7cx1g6AYnYALJznN8VQYWvptJhoDS6HEtBAu8i/M9q06+bYOqKZqEFzdN2gwQBGnSbAGSbX2ubpvtoamuiXtDCHnVJAfJDGgA2DpiT9SmY+hWLcY2m6oS6kxtKHERDA1+i8MJlxkRNjwCoZtneHbTnDdSpG7aZNobqa7WNrHY8J7EYZuKOv8AxIBZSbUfApgspkHS8g/hhpg7WU0ba+DoOljqmrUKNJpBOrrMDjUB3k3EnjA5KDMcqL3BzQIDHTIcJDn0yBAaZs1wjt2VPKcHiatRjvtL3MfSc5jobB1FgabiCL779qkxdQ0naagxBINwA0SBwkOsO0ILTqPQN1VizQ0tvcNDTFnOdYtAaB2A8E1uJpOfas0zSawMAMFwdq1ghsTFpJHesYek1E06hDHuDXODnHEPLWSW9UjUbgSI/Mo8XnNIhlNuGpUxVB0DUCX6hZwOnhYi954oOtptL+Eaw1rnA+rpiHAjtHcm47CiqC1x0ioKpdcQ0vY5mna9oI7ws3I/RptSk6o6mA4E6Wb6oFhq8tlyGdek7MLUpUXYQy8dTrt/FUcN9P7xKaG7mvopSqy5+IqN1NeSxrm6ZcSdP7M6rAceKpYP0LwbWmMRUNhYvaG6vxQdHKea0cLQo1Kb6lZgpv6LU0AB2rTTGjrEC5AjaO260vRj0Touw7qrh1rkWHBoMmRzKa8oxKnovgOtOI4gftmXbHWtpteFgY7IcAXOHTAXMfeiPxxc/wCzzXa/2b4bD43DOqFjgW1SzrFs2Yx3AfnWPnWTtbiC0M6su2B59XgrIV5Nm+HFKo9oILBUeGEOa6Waj0ZME7thUWVtu3itbN/RrFnEVSzCYhzeldpLKFUtIJsQQ26XLvRTEuqtbXZWog6j16T9e0yGubG8C5G6aRSw2EqVgeia5+mNUXjUCQY/2uV2llWIi1Jw7wu0yX0ew+Da6q92IJ0nUSGtZp31O6wiL8YWzTyzC3P2Wq6TOolpkm53emiM9CZrHNDmzYxfnt4roiQLp8BjqFOgGtbqq6TPVBl5BgcSRNvBciHhoDZGwA7eS7TJcRqouplrWf4VjmvAGvpHa9YMjcQ0jjvKzkuLl8c89JGnTImAHb9siAkbTJ2ErexGX0po1X6j01WhTIZUcAG1hZ5BEWMWEC6hx2W4fRmDabXB2GpscyoX6tfS0y4GCOBa7ipMl0yOidy/XuVzCYOrGprbCQSZ5DkDz81o5TgMPoy4PotecUx3SvNiHMpB0gC1zMqXBOYcTSa1rafR4vGUYbMPDaVMjVJ30lvi1LkaZ2HwrBhna21DWDjENebA2mGRsQI7J4qB2VVgNRpkN/eMAe0lXcPk5qOxdVtdzA2pVIaDY6XPvPeCr2JyegH0gcS5zK7KhpXJBLAx7bgwQWF9zANuwJ1aWxztJjDvWpN73g77WbKnoik1wJqsfza0VCeyepC6hxwzS5pY1rOhYG67S5wOztV3WMt7WxxmmzNsO2ua1QUOswEiWtEu1EBzXEwQynTaY3N4EwJ1GnP1WOqO1MYS1zQ4FokdxgW8e1avojhGvxLWVGy0tfYyJIE/BPxrMqY6gTUpvFQ6XBr6bujLgIe+CNLR1pJ57LNzHOsLgMS6pghTqu0DS4dZjSbOB0ETInbsS59msePLK9o3fSXAGninNpAMYcM9wdpB67GOcBLgRbTMd63MnyZpwbGVjD41GpZpBdeLQIExG1l5bn39o+MqMkdE2JlooyHAgtIPSF3Bx4cSmU/7QceWDUWVJAJY6mGgwQWXp6SIIHFY6pp1+Nn9N70zyWvSOH6E6w7EBlU6wQKZ3Jk9X3rMdk1fpMa1jWO6Nn3Eubdx2AM8T+9AXOZj/aLj6p69Ci4McHBrqbnBrgbObLt5O/aq1L06zAEkU6QLo1E0j1ojTql14gbrW3P2svFew+h+R9HRY95aaj2NpviDJMGq06bGwcLGFNTwfQYzAMDnWGKbvY6mueQezYxza3kvIx6dY+qzS97aLWnUOhApEucSCSWGTufanUs1xBB+9xBkkk9NVuefrBZuWq7YemyyjrvR7LzWw9LXMUn1SQR1tVQtJJ1kAyW1CZ498rHy30fqObmAL9yeiiSWHrTMxFiz1NWy47NsfiW/s6lVhJvDzeZnVLt1ROLxpE9PViY/aHv5qysZcFl09EzL0Xf9nwVPpHl9Gvpe5lN7tRY4tBgGdPVPWMC4iZXZ5jQY2vigHN0Oy00mnWILhDQyZu6Giy8FJxMtLqzzPDpDMA3n2rfoyB+AdxHyUyz06cfprl+nsvoznVClRoU6tagwsYRerTkCQbgmxn4LUzPNMM+73UYEaX9M0amkAyDF23Xz4C4vcQZ0tnq6Tx7YWfj8IHmQXg8bCD2+spMmsvS9u1el5flmBp0sVTNdsV6rKmp1ejLeu7W1gBIMCDfeRF5h+I+wOdgqhrUw/C6QB0zCHQ5mrpYB1dUOPV0i0cbeWuyMgwXO2BiOY/iT2+j4IJkwI5cfar1zyzPS5eH0Kz0/y+nYVdVpmlTe5gubS0EA9k8V5p6YemuArVw4U3A03OguoUiSNeoEF4JaNzw3XKYbC9HSbDbEuHrXsbWiOaq4nL2vOotIPHrC/ks9fd1+L27fb0fD+mmFxLNqoaGta9gpgh7abQTNwB6oO3Dguown9pmBZSDGUq4AtAp0wBw2NQcF5BkGEDKkC2ptQXPOk8dnNVqbSxzmkCzjxdccDulz8Jj6Wb7vWsr9PcHhmOZTw9UNc4uhrMOwSQBcNqX237ld9H3YfNHVXA1aZYWywubEO1aXANcRwI8F48CTYAE8ocT70uKy2o1znGl1QBqJYRB2O/gmOVXk9PhO0uns+W+idBzKnS1JLXuDSS2IgEWJM3JSZDgMJhqTKznUnVGucDLqYsS5oMd0cV4p0nLT/KPkivT6VpaRIO4AHhsFetn4ni/9/t7Lnma4Wth8Rh6uJotZWkT0rJZYXYCbXAgbSn5D6XYPC4ajQbi8KW06bWAuqs1WH4uvv3L5/bk3aPYnf3MP3h7P1WuvHy5z0vJfw16eNja0bd3YrBzLV6znHsBsqlLAPNzt438k9uFcJ2M9nMQumVxjwyWrmY4pzazoJBbVcQTfTpeYMGybRz/MNR/xHUNiA2m0uaJgSGyNypMTS6Ss82AfUdBNgNbtyTsFBQogEXkDhFz48Fyzz7dnp4Jjjf8ANOc7xBc1pqVCGBukdJZuj1CLDaLck92YVnF3XqfeRr+9f142Dr9bxTaGHptcSXa5i0RA5SnPe0O6pA7InwuFzte3Hk4vCIYurYandQkNBe/qcOqJ6sjkmCq+TMcTu7c7nfewU2GcAXFxDpMiLRPO3uRUc2TDo8AptZzcUjEwtU9I8Q3ccO9X97Q2+/VHnKZRw+l7navWj8ItE/NWQSLh+21gl0zj6nCTTBqZH13AEAA248ByVyjkktpt3h7zEbyKfK/4fNaguS41DNpkT7L/AAT6lUWgu43sOPZ4K9d8ucz4fCsQ5ri0yIJgAGw3ETdTFn3ZeS67oBk8N/eq5w7dRdqN4kcuG/gpajQWhut0cpPla3mp28unypr6NfgDUY6NR8Tvup8zy/RogW0gd8cVGXmI1OIiIvw5kJlUB1nAm+8u24Kb/ZfVYfeljAZfqY8wJ2G3BPwGB1OFgIuduH6qsCwACLeMnxBSvjSABHt25RMKHy8fxGgMu6lT1esYFxsL+9U6ODrAfsx/M4/BMoVQ1oETcbi1rm0p3S8y4/7j803E+XFLMMK8lvVFiJ3t1iVcfgeo12oTqHVvN5HJMquB4SO/l3lSMrxFge8NKtrM9VYZicEOrDgXXEQeMHj3Kell9SI1ewN+ajqPmLcZ24pWj/Ln/aT8EPl1JSpimHBzpcTfawi21j+qo4XSXgGdIdBMcOC0GYh42ZA5AGPZFk+KzhZjo7A74BX+M/JqvjsVSLwGuM7QYv3AJ5qtFMjS8zeYPySU8reDPRGeZaePeFO7A1eLR4x8Us/S/KyVsViWaI0vECxjlxVam0ESNXiCtQYKr+QD+Jn/AGSOwVTi5kf6tP8A7qfwnqslbLqpZUB0k7idokQs2tUe92sNgQdRADtIHE7gCSLkLoqeTvdE1KV/81k+TisXO8wqYTU1hY7pGupOmSNLtLpbYcWi/MbLpx633jlyc2eXdmnEOcQTVqQ2sGQHhouRHUAEXngnllIwwkmpqjrvJs4PBi8Ttbc6p4LCxONe8fgaJmGta0ybkyBPmqa7yuNydtRwsfhMDkNo4K3TwrgJ025keYKrZXQHRN+8JsDME735q2KB/fGnkWE+5wXny+69GPNnrsqjDPIOloJ3FxH6JzcPU40x/O35qcUxG89zY95SMpM4k/yj5qaanNyI+idz9/yTuhJ/F700VCpWvd2rreKPFtGcMdpP14oGE7fL9VbxLi19uw+QKip1XE+KzcZHTGdV7Ihgz9D9Uv2M9qsdM6eyPcVKdRO3CVnWPh1nBaqDB9/14I+w9nu+Snol1zwLgAnPDtUdoHt2Tt4X46r9k+rJxwigpUnms8SbNCuNwroab3MK3U/BOHaMYX6kpRgx9EoqUH6+O3xhK2mYG/rfNT+HtTyYaQmJ8yg0WgTwVmrl59eDchSYnAlo0wb3Tf6anDPKn0LezmipSAEkD2BOdRc1vqkWTqtNzmMMHZTbfsYmU6YIsAlbSB23TaIc3VIiyZQcdQTqqzhxWqNKx/RK10bFOpMd1+UKOnRd5jzTdJxYo8RiiLkn2lPFW0yfaVSzGi644g/JNaTBHGybqTix3V6tWiL7lOa+yz6xJaOw/BaOGw5OntHwU7tTixDXgkqua147VPh6J1H2exGIy9w580S4Yq1dkEKQ3aUlWkSY5A+SGsOkpprpxOiWyoC8gbrVwmCJZt5rOzXDlnCNk0smJ+AfL2/xN94R0LHatYnqPF+Ejh2oymmS5h/MPIhaeGy4kvOnmFvDs5ckn4cq3L6MumnqhwtqIt3gqwzJ8OXwKfI7nmtuhlRL3iBw4DmruEy374iB6vxC6Y1xzxijgcKwS0NAAiArOGpCHWFnLQw2Bio4cgE7C4X9oOTlixuWaUG6dTuqNuSMveNHiVc+xHUf4ZUWVYUlh/iPBWMWxkMwisfZbK4GJ0Ls8ulPE4eT4D3BaWU5MHFp5h//ABLfmoAF03o56o7C/wAw0rGX06YXVc/iMqHQk8QHeTyPgtD+62/aHC0fZyfHUFLj3gNLeeof8nFSjFDptX+UR5ys6dPcrGyzAh2FpOIv9oaD3av1VvGZaBVfyFbD+x2oFGX1NNAN5VdXmCr1evqc483Uj/I79U6T3azqWXAYqr3D/wCafzKt08EOjo/xNJ/lcpdf39Q/l+AH9KZSr9Ro5fqmk9ylblrS5m2z/JyidlwmmOYB8x81PQxV29mrzKKuIuzsHxHyTSdR2MwjRTA5PHvUWZ4UGtRA4yPaWx70Y3Ef/QPuKjbWmrSPJ494+SdK+5Ts7yXSG9pA8wEzK8jDqY7A7yc4fBdDn5no/wCMe8JmSHquE7Od5vcs6b92uWznKAym48h8gs6jlw6WmI3pg+UrsM5ZNN47Pis5mG69E8mR/wAVdM+5UGVZaHMd3D4J+LysN/8A0pjwdK0srZEjtj3KTFN6rv8AUpnzhTSzkscrmGWAV64izS3zIWdRwA6cti2mV1uc0vv8R26Pgs3CUZqT2K6OusR2Bmi88i34AroMuwQP2T80g/yhIMMehqW4/FaeV0+rheyoQf5QmiclZuV5eCX9lYj3LWx+WtHDgkwbAHVf9c+yVr5gRAvNlNHXa4duBHTuEW0H3NVc4P7lx/N/SuiZSHTTw0x5KqKH3JH5wrpOur2VYRpaLcB7li+lmXg7Di3+pdRlQFu74Kl6Q0dQNv3fKU0szrn8pwQDW95/pXQZJRBLxbc+RKqYNukDv+Sv5RUAe/hc+9XTPUr4SgPtNUR+H4hNxw01pEDq/XuVjDuH2moSLFptFvw8IKrZyQHi34fmkLWZXxBFY3F2/FVsPjHA1b8R4+ahzCrFS37nZz4Kg2vBeZbeIv7Ysh1OipVj0nrD1d7HwUGXvIaYP4j9bKrRqy4GfwpKNSJ39YpGbUyEiVdXMNWzkuI0tI7fgsYKxhqkKVYlzCpJ8T8VD0l/CE2s6SmSkD2OspRV+HkVXlLqTSLjKvXceYUIeow+5TZU0qZrkvS7KCUSqJ6z5SUn9YHkQVE4oBQdFj8Vq0zwPxSZfiY19596yn154/XtRSrxKzpdtPE1pDkymZ08hI8u5UHVt1JQreXfyU0balGxnbrfJFR0td3t8nKmyrfx5lSU3yHfXFRdjMf2lU89PwWfg+P1yV/GXLzzA8lmYd8avrkg02MGhw71Ngh1aXZU/pKpsq2v2+5W8AZDex49yGz4g1P9RWcbUtdU8WY1/wAYUeMr2RdnUT1pgcpkKBrBpPePem0au6b0vVI7firpNtPCmPD5dhTMb1gbj671XZVue9MfWm315po2aTHZ/wCBNwdWKju/3qHE1O1Vqb+sSeaqbaVKr98T3/D5Kpm1W4PZ9cUwVetMqtjHTCaNsXNq3WF4t9bKgBLjF9u3xutDG0wSqpoXv8FNG1tlcAj2Gx9oEqSm4x+qjpUWjiZ8PoKYNjh9eKukXEJELSFSgpEiB0oSIQOQkQgVCSUqBUJEIFQkQgdKXUmSgFNh+tPpvUKJRVz7Ryv9d6mwdaZG3iefaVmqWg+CpYNavUse5Y7Hbq5UrdXgqCki2rPSd314LUyapIO1iD9QsKVeyysBMkDvH6q2JGjmdWzoI4LNrVpH/qmzB+9wZHILMJUi2rbKsApnS2/8UAck1K6Ta6yvb9B8kzpb/XyVfWk1poTV6iglD3SmqoeX3TXmUiSUFeqxRmmrTgkLZ5JoQspp/R9vuUkIlNBUIQgUFCEIBEoQgWUIQoBKhCKEiVCAQhCIEIQgEShCoEBKhQPLrKJKhAKWg8848YQhCFrVO3zJUCVCQIhCEAkSoQIr9HM9LWjTOnbrGAZlrgBBDgYMg+9CFQj8e3hSYLO/C0wX7G7bwdpmIT6+ZsdrPQs1OLiHEMJaXTeNABifG3GSRCCOlmAAI0S0vc7RqGiHFnVLdMGNFvC1lN/ezJE0GFo2Z1Y9Zzj+D8yEIMoIKEI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802" name="AutoShape 10" descr="data:image/jpeg;base64,/9j/4AAQSkZJRgABAQAAAQABAAD/2wCEAAkGBhQSERQUExQWFRUVGBsYGBgYGBkcHRkaGh4gGhwaGxcYHCYeGRojGRoaIC8gIycpLCwsFx8xNTAqNSYrLCkBCQoKDgwOGg8PGiwkHCQsLCwsLCwsLCwsLCwsLCwsLCwsLCwsKSwsLCwsLCwsLCwsLCwsKSwsLCksLCwsLCwsLP/AABEIAMIBAwMBIgACEQEDEQH/xAAbAAACAgMBAAAAAAAAAAAAAAAEBQMGAAECB//EAEAQAAECBAQDBQYFAwMCBwAAAAECEQADITEEEkFRBWFxEyKBkaEGMrHB4fAUQlLR8SNichWCkiSiBxYzNHOywv/EABkBAAMBAQEAAAAAAAAAAAAAAAECAwAEBf/EACYRAAICAgICAQQDAQAAAAAAAAABAhEhMRJBA1FxEyIyYYGR8AT/2gAMAwEAAhEDEQA/APK8YsLUFJTlG38i1Y5XKYAmgZxq7h6ebcoK4nxL8TNQoICQlCUMNWetALvBGJwMpKG7VMwhkhlM1ASQ1Mrkiuo1sIXSVjVYqxmIzMNg0RLRXfSO14UpbVx8aGnI/CMlpegvDYSwKESpNlOaHvBrWD9IczVplKQUqCmu4Bykmhc0NA9bHyhTnVnDB3Y9Re46GJULl9mVH/Gwcsyn5XY9RtE5KwrAFMxaiXJurMwYV8PuvOCUkkV6O3xjtOHRMzAXSQaNZuXQ+YiEzVPlJNC3jqepGvKGw8CsLwybVrQO21B1p84ZslROci1w4oa0pz9DA65IAs9GqLNq7va945lAFHdUKB/WzeDtsY55ZyahrhpASC4zsqm4ex8tf2jjEcKLlQOZJr+2tucZJJKgXZyzi12FtCRa9r6WIcQw8rs5Sg5AobVa1qRNNp4LqKqigz5ZAI1+X2I57UhAsbivh+8WzifBkzQey7r2BNGGgOhbeKxieHrQgZkkd46aUjqjJNE3GgKRLSxJf6wajh4ylSLNatC1i9j6UMDJ/S1H9fnpBHDZ6hMBBIf4CuUQ0r6ENYlBZKbEB/tukSYQMxGhF/D0oYJxIKlEitaU2+zG/wAJc+7R9D113b0hHP2Y7mYYFNL51MOTB7+HnHR7tyMreBO17wQEghHMFR6qd+tQAIGxMh6V5Pr+zvE7vA1YOUTX1qxpoQK/fWCMYkvr3g56kfMg+UCBORwAxduj3HpBsx1BDaGtn8+sZ4dhonMwBzcUB8PsfZjrDqpr8Wo/yjhHuO3IvswBb0jnDq7offyO8I9DM7xWKAXXc+laVoP3iDGLKxy6WpGYuUhUy1jv4HwvEa5qmZLMS7m1LtvASJ6yQiVVwqxDnat2+7wwMrvUq+0KFqage1/20aCZOMDpSHc1ctpp9IdphJOITgFZdb/fwiLCuSzOWa33u8bxnemsbsK3rducDCecxOboHf7tvGijPDGplJEiWQGUFKSp/wC4OmmtH8oAVhAzhtXrWCJbiSoEgnM+Yv0ELF4pQDXrYNb7EOkxmd5kbnz+kZA6Zg1AeMhqZPIolAkGmors7/fhHoOG4XhMPh8PMnBJXMAWNwfAuxBFCDV25U7E4ZKQoZVZi1SR3eSiRv0vHEyWWQ6kKcD8zlI/TyobcuRgzXLTorF8Qv2g4h2k0lK86C2XusQUhq0cn94XSMLMMwAJIPTToYtc/gxEgJCkrFMhSGKi7kMxdiW0oC+hE0xbMVPmamZIBSAp0gZS6iMyt7hrUVeRJUguN5ZXZnD0kJGY52IqAAcosP1HTwgESKgEhOnTr96RbZc1KZ0kmrOtwN00BIozl/5gNWBSqUspASQaAgO183KhIathtDKQHESnDmWQHY91QIsRu/j5jlHUmSpSncPufhalodTsBJmy0hBAWFFyXcMHA2Idg8ZJ4UhwXUzs5AAPrSvxgc8ZF4kOEDhQJAegd6Wq1tx9Ii4fJyrIKhfT8438Q0FSpoSQrUOA7EEigF2YhukOOF8G7dwrukFJcJZ6kgg7MPSIOVfAeN4QDh0rmnKUqCUgjugd3LUadOVfGGacFLmAgkqIHu6udQNPpD7hvCzLWxarsA/dSwsfFm3asHDh8uWMxcKId8t3vUfdIVSssk0slKHD5yRQZkqNO8AoNukmsMcPwJapf9QpKV3SCXFrtQHoTFmmYZKU6EfbV6QHjVE90FkWpc/dYshbop2N4DJll2WwN0hRTt75FDq3xhjh/ZBCkibKUGAuS4ZjV9Ln6RdcHguyKEsQkJZnJVQBnbVoLUQBQXfQChu4ID7eMTn5fQ0fGjx9eAMshya2q4OrhWoiZKbUe5bSnTc38IvfEeGSjZOQguwAA5lmpTbbWFWL9nVM4JXqGFeaSLFtxG5XkR+OmV0r74DAMn1Ykt4xFjZCyXF7+H20MF4IpIKklJZqhut42eGlVj+WvoflGU0gcRTI7yAXq59Mpp5wRhEMQDUfCu/jHX4RQNQCwPwb6eUSYZLAq2rZ3JLCnkfCGbT0CiWYhidRb/uAPn8oEUghQB2NfPfmIKqpL+cdKSktWoowD1fdqQLCwKfWZRy6r+vTUUicSiEs+rhLBw9W5wahAznu18Nrt5RxNSkKpegbpe4pbSEbsR12KcThyO8A1XIULVZ2ZiHhfg1ntA+huPSnyizJnA5tWvy0q9GJ+MLsVw5ImBVq0sx2Du4vzisZdM1WrQtxGJ7yjc3d2Fm18tIDwRzKUqrCtbh3Oga3SD+IYMglSSWJUDy3BbSAUpAJuKjS94rGmsAG2ESpUmYWPvJan9xFN6D0gD8KpQJCSQlnfY0BhxwgnsCok0UlKQFM6c1fVVTWgjYxyEoZQCzy1+jnfwrCcmngDYEPZ6cqqQkjcHanxjUQTcfNc5VFKdAFWjUb7/aF/khTgVCWE94rWqqGt2YLknRtPHaGcjhXaAKKWTMISMoBKSKgrfQh60LE3YiGM/Hrxs1cpAEpLlswYliLsXSdWq7s7QRO4PipOGBlF1AtmQoA5s9HBDHr1FQYzl/Z0KInx65+GkGWlBCO1UZcxzaxSCKEEgHw1cGFuF4jMUXUVKUEun3ndJcWo9SQTz3EN53FUyFAS80zMt1hTgkpNAWJDO7U/KnS5XGvaOROEtIkFEy5IZgC4KAkJqAwD3vGXwZ/JVMTMWWUxTQlntoWq939ILweLaWvukrNH0YtT0eLJxf2d7WWZiVp93M2pO1Ca63ap3eBcFImS0ZVJAYiiSda5gUg3A0g81QKpizhCgpC0dma5XIobszvQd4eQpD3Dez62dbpQoOzjWtNzautYUdjMHZhTBS6hh3mJpmAt0O8XX8M0tAIIcAgV6a2q9OUS8kn0GC6YrTg0JHZncO4s+rilHJi48Pw/dSKZU67t8nisYpxdjSn8vSHnAcIpaVLmzliQh8wVlu9nAr90iVNlVgWzePSpU+TNMwKStC0FqlJJBBIvQgCGq8emchKUEkUOYoKQWpY7R1P4XhRIXiZMtMvsykAqqVE3LKJqAbsw8I4xOMlmWlfaqPeAYkN3i2ltNYZxSoyls3i1hIABoBR+UdSJBWApDAS1JPfFVG5Zna/mIX8XUAkLqwOUJoXKmJJd7AE7wxw00dm8sKAJNMpPuhJ8Na2rDSeMCpBmIx2UZlhstCxBd2Grax3JxAWEFJYOdEl3bQH0gDiiciJhJBDCoDf9wPxEb4RiQZTu4DPUHS9Gp5xKsWUJcXKJKmIDMR63D6QFhJuRYlqP5QU3ZrODyLV5wzxKqAghjSpAe36gXbamsBy2ZDiqSQDX3XrUOLAU6GDHQGHnDpnylpmAMFGmqWsobRWMJwVcxSuzUg5Sx71hu2gqK1bVrxY0zuzUko91RylzR7gHYkE1YValYTYRGRc1SQO1lrKiHPflnTKT/kLbQtXYGrFOPwy0TB2ksocG+pF7UemnzhWssWarh94vX4/D4qXlzkBxk94EaAVDOHKb1YRTuMcJVKUy3CtGevMHWCsYYjQOhssx7b/AH1iGfiFM4Nb7/DWIpXulw5L+lfl6xqdilJIF0s9rc7aGKqJJsNViA4cMCElwWdh1rRoFThz2xLj9TpNyKAWo4Gu/hHc7GjKykhQLEmtWsGGj7G3jBJSFXOWlRqk+FSPEwt0I8sm7YXaw02qxYeUK+MqzMUgkgOkjbmGv4wQlKkzBUZTS5sbF6tBC8MACk+6rVxRR8aueWsZPix26VITGUvsyMzuKju+91J5xBJ4WQC5DuDldtxfV6W5wbPWqqKJTXKWHjYV+sKJuHJZiSSaAbdesXjkk2EYzElCcoArcjSr0PNoF4diQlYKkhSczHNavPfXwgnE4CblGdkpSwBNqml9CY3KwfZ5hUkuGKWD2LV057QypRAdSsMggEqNeT00r0jcGSsClg6iOWVVtLcoyJ/U/wBQ9noMvEylKyS8uZAIYNQapLCgiWagLQZakJyKLEO762/eF+DwwluJYCdDSr6+No6nLKwULFDdiR4jUHWkc/BnoOURTM9hsOMzhYI7yVpXS7ZQ42qYri+DFEwS5QE2YDUkUSNC7skczv52+ZNmSe4VGZKXZZ95B0Ct0m2bTWCzKljDlISElQ7xN1HnuOUVUpIk0it8FCEMnOJxZlBOYBJGoKk9+nhSHkjh7TEqLe6T4i1NQ8DYeUl3JIYb26mDZ3EM0whIdNEpLMQABXxU5rvCOVmSBOL8F7ZLywkLHrvUWNE+V4Ew+KxSFZFygtJoXIGUtd01FG0ILQ8lAhTlYIL0Yu/JucbOFUpV+7zFT/uFNqRlKsBcexbiU2zJJIp3Q170flBvG+NpmYYSUS5rZgCA3fJqxu9Q5qGHURmLw6UDMXexNzRj08oG4POzYhKHoUKX45sv7w0dCsb4fDBctOdKUlhmQC4H70vzfrCL20IMuWiX3UvmBFHIsQ3M+DQ2lY0S5s5IdgkNWpJJDjqz+cJ/bTEpRLlACpBd/wAr/SNFNtAegaROX2CBMKWOovvV/wA57rnaguYseCQEyk5h7ufQqbuO/dZqNy9IrXD8WgrllS8qK3ZgRYd4NYN4Q2TjkhyTnHaLZw7vJSH94Fi9/wBxDSQUx1NUFFQdxUHvIJBG4CSQ1N9Ig4ZJGVJ1Soi9w3+IrTaFH+sKSpYDHOpTurfMz6i8TcIxhURLol1AgpKjv3Rm5PTWE4tIax7iQWIBykH+0ghv7iNR1iCTgmZQDOTmYka/pt6x3PzJKgbkuO6FU90OCQB1G8C/6jlp3Wci6kcwyWI1tekL8GGJwvaIUgkpOYKQc1iEhq7UsYXcHnImzpnaIAUhWV1JBCV6kajRvGG6MwsfMPYnYh9ITcbXMSszEhNe6vKGzEChOr1a/wCWDCm6YsrSwNxKaStBkgLKT7oBQs3egZid7RHOwUmdh8kyUZaUhwbZOYP2I54H7RFMxMvKTmS+42elq08YcYoInIXKmgoBo6SRTmW9aiGlECdnmHG+EBCWSsLTdCgzNYjkd/C8QyGHvpDaKA6EW1t5RbeNYGWjAzUEErklJSoqD5QoJHeADhlX2MUbGY7KCGA7oJfUUdtN6FtIVx6RCaoKBlqTW4JIcc3puX+JiSdhgXUGchibODuRaEacQmZMGWWWFw5L+DXfwhhMm0dPdIehDgU3++kJKDTEXs6OKCQkKLu7AO42Py8Y6xfGUElIoAGYhzybXl4QqQSp8xtUNtcVvA0wlzlCWpTXwN/5iv009hZYVyw+UqDFzYcqM37COZRkrW2lrMnxOrftCKYkBBWpRKxYBmqBcB6d4F2NaUaIcNxRfagqGYEB06EAddw/WNHwvdilixi0peuYKZ0gHu+OoNKtyhJKzBSlM7OoFzrejAkUNIaTZwWg5QA2/n/+vSF63U4SGILmg8fE/KGjg1JM7RxVbWjIDVLIJGZQjIakDJ6espJPdHXUesD4mW9HIDNcuDo1C8DYSfmSMyWO33pBAUkgu5d6GutzuGjlysHo4Zv8KNVFx+Xpz6REtOYua2oKClmbltHE1ThIDNzc01u8SIWBaw8gf4FjtGtgoJljukNQ3sbRJLZT6ACoZ6CApswv3KfCIzMEwlOYBdwX357PvGSwYaokpT3mDGzE6D0g6TLK225bQu4BJdRKgQQmoJcA6U3Z4bYLFLWViiUuAgpYqYCrggtWCEWcdlhKQlnFyKDk8V/h8rNi0hLh5KrF/wA5i5cXwqyAwCiyqKSQ9rlPI6RW8PhzKxKJpACcqklnocz0ud4rB/aJLY0wXC0qXMW/urysa0SlILG4OZRaKl7S4SbPnEpQooDCgoA7P8otvCl5x2du0WtajUEJKipg4FS4FLVhvisLLMspCQwFAKWtW+l+UBTcWBqzyeUkSppCyUA5kvsdD5tDMYxJVLQJqvykq1UTQgUZgAGhorgqFywZqk1Nya+JJgNfCBKKezL7GxADh9+UV5JipNEGNmJfOCtnYhg40IDByAfQawZw5Cs4UlQIBSah+Wig/Ubwxk8MQZaWzKU4JNGfYOHtziThaU5ymYFVYBtwaadID0MWHJfn6wtVh6KINcxguRiBmIGdQA94sw6CjQrmT5lWZlPdQI1qwrHPTscZ4fEZ15CGI1c1rp5veGGMwaeyLj7s/OwhDwuaykkCr1Ju5oXMWPETf6ZG1W5fzDqkK7squDTknFR1AS+1X9R8ItGLW8pKjf3X2Kiwto5EKcDwxM1K1KND3QAa0u/nEeDw0yWJuHmElJSeyWdf0/7gdL0EFywL2N8Lge1QqXMFVoKFEaBXdfwvHkPEsKUTFy1Sj2iCU0J0ooAPZ9r+Mes4biwCUTD3VKSxBBpv0rCn2r4QMXknSKzQwXcBaRb3qZgWFTb1ZasSas8nTPUh0kZToASzXe50guRMJcPlapfbp4+kE8Z9msTJKlqkzEJcuQxDHmknpW9IAWtWYUzJNCMo5UtRzpFWkydM6SCXtV7W2sKgO3nEMvDGrqFdRRjeDcHhlAVfOaBJDEg89enONYmYUsAQHL/7qHwsB4RO3dIWvYr4jgyVpYlQIBJbU6MNt4mk4TKkOCBdnv0846E1TA6g3ffnEgWL0L+m5As/hD26pgeyWdLHZpyvmKlO5owYg+ZI8Izh7KZ/LQtUPWIcQWIYgjQAvT+YgM0JZqW5nw2heOB8WOvxY/ST4CNQlVOL388v7xkbihsl+4biAUa2q8FJS4qWNxQEEaApPyhTwOeHUhRrodP5eGyJQ01+9YSVWdEXg3hJOZRCjkJtQseYP3eIcbwcv79xY2r6wTiU90hw4AvQj9qQvk4ozE+97rpLkkhn3Jp9YVILMwyJktkqLgO7sx6EClP3gtUkOFBINDWj10dn5xFg8a7pNeRgtOUMBb4bwsl2ZEeGmGWupNWD70/cfGH3shi8iZ+cikwlI/MQUgs3UtCkYjIUqYEFV9tr2qGfnEUrEzJUxZyZpalZlNRaH1aoUBy0jK0jVZY8d7Sgy0zZRYpzjvJNC6UkM4L8qRWJnEVTVJmKbMp84FgXLM/KsS4nCLkKXMkkzAp1KllyCCU5soFlEfCAuIrUJpUmWopWEuHDpIUoWJc906RSLFaJMDxRJmjIS6SEn76ExYp+GmEBQnCWdQBm83oYp3+nSzMSsGakqOVaVd2otppW1IZcVWEISkEuoj1YafdYLSbQLaDpWGUUuJmZlXyhN3s23zgCdggfcd7knWtAN+sM500S5SU5VKBF0igO3zhdh8cUv/QnUUlT5RYWpfTTyhU30EsGFwRZApQMSXfMAajSheFWJUUTQxrSo8rN1ja+MLCAoKKaliZa03NAMyW5VvEE7jCFlKlFIUUgkPsdj4wFZh2JgzqUHBo4NQachQwFiCmgIPd1ApvDWXOQtNMpcbh4iXLT5fzCmsC4aUpJL1e1aRrjeLWtaEyzYlwA4ytqNheCOITFBLykhRAG24HwhVw7jR7VRmDs9H05gnQhodLsDZmBxS8OpQVLStBSDmljL3nLlR1PXeGKPaSVMUEEUVSpBY6ONKwww+IQoBYHvB/siE/tBhEzBSiroXqDsWgbMcYvE9msmpSmYjNWhSUsx6EvFgxWPTLSFKOUOBXnFSxZmqkqK0MsoSpiR3ig16Eio6wXhpQnYYFRLLQRUmgZteVYziayzTMQ7P8AGPO+OYaXJnLQVS0knMmmiy4a7fSLbg5a1SJacx7QZXVShH6kmpBFSfhC32x9m/xIExHvoGX/ACS9/AkwYVF5A1awUTiWAXJmOSkpUnuqQaUsKNYfGEoxFSHdjrqesNJGHXnyV7ymZqBVh0L0hjjPYPESlVl5sz0RUhql0jbYPfkW6W40QkmJJcwqQJYAclyTZyAI3isOGQ+WxzCtAKA0uaPfaC5qDImMQ2hYg0F+Ud8UxAyqYM5ymgo9aP8AHnE0uzP9iWQNQzaPctQ06mMTKWSo6b/WI1A0qLMGHjD7AsUDInkoHfdtQesO3xyaKsWrwigaAHxjIlmz1JJDAtvX1jIy5CjTCEmYCGBJeLGhYDOWqYp3DcQoKKiHALPFikyu2DiY43YBQPO/OI+VUdcGMsVjEs+YHTamzmK/jMOsTe0TRKmzAmlmIPkC8Gf6GcpQouDb6vEsuUhAHdcgM5qb84mpVoZqzcjDkKDBtql7P8YLw6zlb9xUaF9fO8bTOzAA23Fx47XgxUkFLijWa7+e0ANUBpW5KiCUi4+7iGODxNEpZ9jqPukAcPl5iQCK0L8uXUHygafjewc5VLctlDOD4319IerVC3WSz9o0wWbKbsNUwn4lxHLOyhKVEgkA2NTtcs3mYHVxKekkzJZCQGGY1ym9gaggU5wFjvaMIIPY5gQDmKXCXrtWh5WhVFmbRNjuMZ1poyrBIILNU683gDi3tUhK5QAKyg5lbEg2rtTygDiPtIoTXMsZbFkZXDX71R5iIOLS0TEomoIKVMOYJ0PlFoxqrJt+i2YXiM+dKTlw6glhleYnT3TUP53ETIOJzZzKejMJiNK2I5mGPDjlQkaAAekFoFzeJXnQ2hFisXOMtUsyJwfUZFNV9L19DCzEcVKFIzS5iAkHulCgK1e52i7J90wPilhawCAe67Hd9d7Q0XXQLKzJ9qE9iUOArM4JSsUdyCw2o8cK9p/6wW6GyZSCVbu9U1ixowqUzSAkAKqQ1HqP2PgrekmMwyC3dT5CDS9GtlYlcQl9mUdnh875goLQAzigOimfXWDpOPT2qSiWjKQXZSCx0cPXwh5/p0pQIKEH/aIA4l7J4dYpLSC103HONhmsm4BxIKK5bZcpURsA9GbrblEnE8AietGZSk5SWUktf+I83w3CJjZgrIAfeKsofkdT0hlLkkKBOKS9L50gnd1pCX8YZwp4YORYOLYBMsuhS5lCHK9H7wowfL84YElSMkssCBUkMALVsQB8YqHHMXNlJDkg1qwq4vsXGtYsPsnxgmSkrqRr/bYv4GBxdWa8jfB4YzMkxd0vYt190sQ4hjjw6CRUpGl6aCsKpXEUSyU0yrJKToFG4ewc1HjDLBz3lkkMRoC5UBapAqQ3jCNMZMpvZ4hJV2apZRNAzIUSCtJc942LgnzaEOL4lNmTAmcZhUhKgQCM7IcM6tgK/vHoPEMIySpKSEsCHowHvBvI/wDKKyjhgJnzVS1BYSpi4GV0ZjR8xd+jaQ6aYskAYrg/YJTmSGUshOtWDFSnokk2NaGAMVw8pzZ5RzM7vQgl3YC1tY9SPD5E4y5xvKClZfyl05ag8to541hpVEpyuxT/AI0/jyEInQvCzxdQ7wApt5kPyHKDJGFVkzjM5oyfIaQ04vwhcgIVN7OZ2tCcoSpBbM4KTUNq7biGOGkDsJd3AA8TtF+WLBxyVKbKIJCkqfW/7RkWYhaqggAgUyk6bxqF5A4CPCqyhiz5iU150APIbxNJxixMYBlE1LNfdPzEQJSJYoCpH5knYn5U8oyWntSgILpc3NU0s92PPlDlLLBwjjIcCaDU3BLHmDp9uIYT5Y08NesV6ZJZKxnBBT7zVSbDMPgr10h5iFrlqb8ra0D8lWdtKeMQkleCsbrJzKd1d7S2x1B8NI7RxBxlJZNa8o2cMFqLKY/pIYjqOmraxEqSUuEgEC3zfx+UIE7yoUnPfcpUQ3rEOFxRTMS5Lqqkn582pC1eF/qZhmS/vD8qt3SLawbw8la3JsCR122FHh1SBxdFiw81SlPmID011BPTeMxklKgReh+NIkwQBLCrBSm8m9IGnrv4fHeJ1kVsT8UwSV9082MVnG8PMhSU5gQpQLB721hziuIf9SEf2qHifoD5wu4s/aoerEU/3R1QVYJNnpOHlslJ5D4RKEgJJJb72jSlZUJB8IAnYpu97w+HhEYodkx4ogBiFt+pgR5JUVekQ4mcGQtJBB10IPPakGYXjaVBlEMbg1BHjeE3HMso91xLmGj6HW9wRr57lxRvLnOVKOpp4U/fziDE8RlkjvWuwUR/yAb1gHis9KCCpR7NX6bGpFTZqRPIxUtaUkIllJ1YH1gBGcmYCAoEKBsRUHxETlfd8IWS5WU5pZoSykl68wbuOfm1INmnuEgGgNhS2u0JSRivY1CsoyHK35tfA6DpCXEYiehyJi1PcKJUD1SpwejRYcNiioBJDive/SRp8ekC8TQAFWPd2i0RWI+LTAvCUDAMoJ0TUpUBsl8qgNMxEA+zfGVIUEks4ZJOh+sFrQ+GI/tWfJaP2hZgMKFEA84pSpoQ9Ew+J7RAKkggi415Nv1iLh2TtlES0jKO6RmBYnUAtofIQBhFBMolKFKIJZiRYOq92A9IOwmMl+8k+9LQASCAFJcEEtdiI58lbCcViB2gWpRqMrA0A/x6k+cI+NcT7NU9Io9K1cGWkb84aYidmypFgTU6gVo+hIhR7SpT2y0KSXUhKgdAQgAgkUFRGjszNcL9tlheQpBRalCKX513iycOw6Z0lS0rFHPI/WKdh8OkDM2nqw/mDeGY38PLzhsqkmjgArByg11OU+sZ09BVoi9ssJOUiQpKkzOzBRMSgEFKiAoOlzRgddRvHUyWpEsIZlMEjrb0+UQezc7tQKkqWoKJqGU7OVWdlEtyhnjpneSpRch9mBsep6wVj7QPORphcLKShIUQ4FaRkJhjOZ+/GNwOLNYJM4elmSm9HHzrb6QDiPZ5JAUg5VbjU9LQ4FFGzHejHxvWJ05SXHT713iSnJF3BMQjArKf6gcKA76bgitUmwdhR7xYeKkJzvUAVFwoGgBTqOYYjnEgmHKw8RQkl77tWEfF5kxBTNQCoAFwHHQ6kN/MFPkzfgsDqdQ99ILenNKxVJ5G/rEGAmL7KWVpzK7xNsw7xFGuw08oC4Zx5Exsx/qKDEVJDPcMygw8oJwTJkS0lSVM4zXB7xYhV08jDaww4ejjEYLMxQpw4JF7RxLBBJZuu4DfACsFqSxeoVdwzn5L63jS5ClELVmAo7AV/wAhdNxyjKkLJSew3hEwdpry9TEfEFsrwHxjjgytUkLcptUgFxa4ub6RvHzO8HFwBTzgrZNoqHH8GrOJiHcNUbwDOx65i0ZwAQbiLRi0UL6MOlWirXnj/P5x0wdkZKj0NOOUeySST7peju+XUbVg2ZxFMshBYuwt+rXwvC2UPd/yEc4jBd4lVC5Zq0akTpDWWvAShlzJIeta/CKl7ZLImoQGpmPL8oizYRWSSQ4okeZpfrFY4unPiiokFJSAG6l/hAjsLGGFlpUqTmS6ezUGPMkmDl8HlBsjoD2YV8YGcJWio7qiD5M3Pwh/PQCkEF31gSChfL4akJoSSTdzB8qWmXJUT7oQ6iehevSOsLJdxrz8HiTGykpkr3yHXl5fzCrQRPhcSmY2QMgBgWKX+nP4wj43LzJmM1iPI6xHhOPZpmV2yk9HBY1ud444xNPZLP8AaS/rDIFCvBj+mP8A4l+q/pCyTWZlSB3jl82gqdi8ksNdUoAvZytRfyaFnC8aETELUHyqCiN2ivtiHosiUiVNl4ZJLfh1qfXMpWV//sfGNcKm9phZKpjdoUBzSocgE+A9YU8NnBUwTEZmyKlpe7LJUxPJRLHQQdiJYlSEoJ7wCEmn5NiQKhmiLQ6HHCsD2hUVVR+UbuAXP7RTf/Efg86biSZQcILKGYBgRS5t3TF54TxEPlHu0brCXjOb8VOcd0oQXv8ArSOjkGAm07QXTR5+pOKEumVQJLBwVAdOm8WT2ZlhSVSZyUq7NQUM4uVMkqCToFFgdlaQHg8WciDkACUgZgbml2tS7wPg+If9Y5LBScnUmw5VAPhFauxE6LrxBgk+5oQ1aprehtCbGS0qObOAlZJrRn+p9YM7rAnM55t8BSF2JQlKWAq5ckm1tTXut/xETjhjvRoSpf6hGRGl2o8ZFSYwnSWYEWJIZtBu1OkYlNC4e2tXFNXDt8fCGqiFBwf2hRPdDEh0vf8AeOGjssnlI1f1ryv4XjhIPQmtfI1vWIhiwxZIdtqg7crRFK4kSlwmutXq9fiL7wUmG0STsOgqIUhJcXZr6O323WFuISuUkBLlMst3UVy1fuvzDvSGMnGguAS4oQaU8TtSN4iSxExLpPmCw2+7wybQrpinB4wKSGUEXZC/dJqPdfMjwpFiwqpiEAiYkqoyVEkGgqFdXv5iBkcOlzg+VIVcEUZW4LU+nhGJ4cpCVALUslyyy5fQPQNpaC5JgVoXezuJIKVSyQTOdZA/UlVOYCocYzHJWoS5lEpYkmjlW/Rh5xW/ZaZMSZqFOlgkhLAAVJ8miwYjh5mSgmaoBd3TZw4AFqMajlFJLJNMGxGGSXSaPqC4Nf4ilYrBqlTsprVw2vMRd8BwbugBT5TXRw5fV6ClH5x1g+zJV2akqY5XBqADQbgQ0J8QShYRgpKigUL0I6tBc+WlVRr3ur38aVG7xHKWUHMCxHrGsxWVZF5NxlDKO4JSWPLVoylYJQoF9pRNMhJlgnvgltQAR4wgke0LzECakywHqbeNKQ/xSZhRl7V2pVIcXrYbwlxnAFryqJScv9prXkYpGhKG2L4ipS0CVLVNBfvD3ebFvWLdgQUygkrdTilWAoGD1Ip5xVJCJyAE9oA36EWetLwfisMtUt+0zUsUp58qWhGEs4UBpV6eVYE4tis0kgXUwI6/QXin8PwiQVkqUDmcEKIIDVGgP1g/hWImFK0LLpRlyk3Zdr2YE9XgNdBK5PzJWpKWy3ehJpU7uDVrQRJxk6XV8zBsrXINxfyjmUl5iibkqJ6uXcDn8Y64z3EUNTob8zB/Rl7K7xniAUSUijCm1asNoDwi3I2qYHnye8Wtq3WLB7K8DCxmmnKPyjVXMcni7SSJJ2y0ey0smSlk+8T4MTWGE/DkLUCa5UORR9LeAjfAJJlyQl6hSh1BUSPQvBuJHfB3Sx6gvHM3kr0R4DF5J8wBILqzXZnALnk/xiKYc06ehanfDISCkKNQpbEhtLwBjMSUYlITUqCU+Dl/QR3wziSU4taVH3pQSH/UFkt5WjGKtJBQiVcDK5H6qCvOwbpCqakiYHNMwNaOHuTFnwuHTOw6UEKTMQkZVf2mx6PTk0VriUpSTkWCFJ1OtN4vFpk2qL3JxAUgNqHcEeb9QYFmyVF6PrUnQMaMx0hpwPHIXIQRVgE1ppqBS4NHN47xJD5gATyc3odGu0cvKsFqKlMxSgWzkcg3h6RuDJ+FQlRC0LKhchLdKdGjI6eSJUCcI4gpVAB50h1NxBShinMSH+xFSwaVSphToapMXHCrzSylWw8fsfCITWbReLwKzLBVQhmBZWoZjXTU+UbRJTKUGDOdBo9as1RtDH/TEPQhI8aDq/28GS+G4YjKVLDC4IY82DsYnn0M2io8RQXMyWWKR1zDYtyhtwTiHbJY0qzeVKjZ41jcIntGQc6RVyGI500rHOEk5VMAxdyDS+x184LaaoytMcSJaNAe7YEOk75TZ6WobbxHjsZKHdzsaFTEuMwaxLhto1h+LJlurMkuB3c3JmbfbpA6+KIzZgod19AT0921bGJUylkc6RJSFTErzEhvdAerAVoTUiugjWExbBJUAVbEApa1QQx+sShKFpcFJH8N026kQPNnHVNth6Q69MRocYfCCZ7qSlbO6SMr8ks40844OAkpXUgTRcpBTm3fRV/nHPD5ikFKhUP91GsLva8KyKWl0gEF9Q9PjArIHoaYjAKzd1SCmjBRIPwIeJsJwo5V5gM10saFrDSurU9Io+A9sCGTM77ainwg/wD89IT+UkahxT1iv02heSZYsfhJstBUopAdy5qeYF3saQom8SSBUkuKgOPWKxxz2k/EkZMwCXHvHwgnh3EhMGVdFAPX82nm3wMU4yStiLi2OxxdJPeFbOLgdYaYPGjNkJdKqMaNyu9aVhGTISpGc5EAAKLEknfKHPKm0SpVLdCkTAoABzzdnfnlibKL0WWdIQCQEEG93B9OkKeMeyuIWsLw6lZSzpI2DX1HqItuFWuZLQUzZaEZWLe89ia06RLiuMJRLKRMzLGrfGjQnN9C0ivJ9miEFUw95qgJWXNNMoY76UgEeyycQ5zzAxY5kEM1KFTadYsP+qqUlZQ6JzMTcHUUNHvWA8NxxSrknQkuHO4fSGVrsDQhn+w8tC6rKk3ygNbQq18PSNyMC7qHd0S2g5QTjOJOrKGdQNyRah+IMQ4Waooc6HTyittoWqJ8GlUspBJP9Qpc1NUOkV0rDb9JJ1YwmwOKALqUwCialtPpDn8UFIJSQRelfhCtZCLMVIP4hJFSE09f3ivYolM5RmULA20DhuTsz84s8+d/WB/t+f1hPxZSe3rqnbn+z1ggGHCZCZmHw6iW7pCT4mh3F4M4hwmVMQMwStaCCk2pbKdw9WML+AAfh5AqwzHwLwYcTKVMKGyrygvez05QKpmWUR8JBSSgllIuMxoKqDV2e1H0pDPEJBuFMQa5iWp1tCVwMYlWZs6FOzjTWnM284doIZLqa11AfPYiJS2UWjuQtCkglKSWq+8ahdiMAoqLEN1+sbgGKpLxKCo900tU26M4PKHBxNGyKVQWD9C37xX5ktRJWSOpI94VYPq3xgnDYiYgEBRSKO1C55X3irVgWCwSMIgkFa8rflKSD6GN41by1JlPWjU+XMQilYmYoHMpaiGdy4Otrg38oKTmOqg+ibbk/flE5DJG04VilbMpgHNr2PN/jHXbLYpU2UkFmpSwHMWiFU8Chz3tt5hhraJVzUEPmdQbYDltUQKH6NnBldqZQ1RfkSLEeEA4jAkBSgCd01Hk/h5GCJE85gxopqO49db+cFzZzs4KSOYb9/sxlaYHTEfC+KplLCe8HIdIcKe4KdXBi2LlBS7gku4LBrHlW/lCXCgIne67kd4VIA53ArUWh/NmAMruktVvrWDOrtAg2lQqn45SVBIZL3+Ed/jHdExWZIDHuixsObXgrElKhUE/EeUDJ4QjIvIVqcZjmbfUt4N0hfkwPw/gPD1OJy0f1FEAkKSUqNgCSdelxAfFfY7DmXkkKeaGdQKynmHUPKGHBgkJCO7RTmjgkbvd7+EWLMlgCEil6ig1pbzpG5yi8MVeOJ42jCmWtUtQYgkEHeCMGsJUQXqyRV7u5DDQVaLx7ReyInJ7RPdmCxdwoCgB/ePP8XglpWM1CnT5x1wmpom48S7yfZDtwFGaFig2ptQ0MTzfZCakEJKW/KxqORBuNvpAnscSqU4mEKCiCAagaFtRUmH3s5x/tiuXNSM6O6ulCxI84558k/goqDuDomyciFykFDHMo3B0bvMzN6w7nIkTBdDn9KQ8IOJYdSCtUvvjKFdmaGlDlUaGgsW6wilYyeqfLQiX2YWffWQpqE+6gs9N9RCqNhwiyz8EtKipCF5Wd8pY0/tdukCY3DhUssA5YWYuTUcnJMWCTjESUITNnA0qoqSmu5c0eOMQiQwUkoJJcd5SiT1Ba8ZCs8+xmFWqYXljLlGxY5gCX0ITtHUqWSVZVEBJShhqrUvqf2h/jwlKc6iyXJpUt96xxI4mA4SyXA2rTcdNYq5ULViPC4IBYMwuSKU1FC48Yc4XEoQ8tJS71pR9usZhpyiuqjU2JfwuYJHs7KK1KDpKi6tU0o7XS7XHlG5xYeIk/wBRWSSRydrD7EDY2sxJFQpL+o8otquAIIOYKOndbz25xWsVwibInjIqYoZFEOwOVJD8mqOsHkkK0F8ABySkMQQCCD1PyMDYjCZJ+d/eSfByX8gIgwXEVSsOmYls2dQDh3dRZ2MVbiHtTOMwhwwpahoxO7XhknLQNbGuM4uoYkLSoADuuQCwPUUi8LlBSQqgzDMnrfbk3hHj0zElRJNyCa8hSPVuDY0qkSHN0pVc6oLuS3LzML5Y0kNB3YeMOr9R/wCEZHUuYlqqS4pf6xkRyPgo09LpUTUtc9Y4Zpgb9B+YjIyLIdk6kBxTf5wVKTQHX6xkZEpAQWpX9VtCkuNPKJZEobD3duZjIyJlWKFUZqd5NqQ3RV32EZGRSRJAXEA08gUGXT/EQMlZzgOdIyMhuhR7hVkqLkmnyEByZhcVNXHgxp0jIyFRmVTg+IV+JR3jVnqa9Y9LSbeEZGQPNtBjoh4aXKnrWK17cygFBgBXQchGRkDx/khZaKOZhSXBIL6Fo9F9nwyUtqA/OMjI6PNoWGy1yUvletYo/E//AF0DTMqMjI547HloY4OWFJmhQBHZTLh7BxfY1hAuYXTU6a8o1GQ0QSH/AAtAXMQhYCkmUp0qqC2VnBoYQccTkmzEo7oADBNAKDQRkZDLYo54WolAcu4T8BFr4X+bokeDRkZE+yj0H8JTRfIpbyEKeIf++l/4TR4PLjIyG7EA/wAKg4OcShJImz2oKd9QpHlWPQBMmMBGRkW8X5MnLQulio6GPVfYM5sNKzVZUwVrQadI1GQ//R+JvFsnnjvK6mMjIyJ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804" name="AutoShape 12" descr="data:image/jpeg;base64,/9j/4AAQSkZJRgABAQAAAQABAAD/2wCEAAkGBhQSERQUExQWFRUVGBsYGBgYGBkcHRkaGh4gGhwaGxcYHCYeGRojGRoaIC8gIycpLCwsFx8xNTAqNSYrLCkBCQoKDgwOGg8PGiwkHCQsLCwsLCwsLCwsLCwsLCwsLCwsLCwsKSwsLCwsLCwsLCwsLCwsKSwsLCksLCwsLCwsLP/AABEIAMIBAwMBIgACEQEDEQH/xAAbAAACAgMBAAAAAAAAAAAAAAAEBQMGAAECB//EAEAQAAECBAQDBQYFAwMCBwAAAAECEQADITEEEkFRBWFxEyKBkaEGMrHB4fAUQlLR8SNichWCkiSiBxYzNHOywv/EABkBAAMBAQEAAAAAAAAAAAAAAAECAwAEBf/EACYRAAICAgICAQQDAQAAAAAAAAABAhEhMRJBA1FxEyIyYYGR8AT/2gAMAwEAAhEDEQA/APK8YsLUFJTlG38i1Y5XKYAmgZxq7h6ebcoK4nxL8TNQoICQlCUMNWetALvBGJwMpKG7VMwhkhlM1ASQ1Mrkiuo1sIXSVjVYqxmIzMNg0RLRXfSO14UpbVx8aGnI/CMlpegvDYSwKESpNlOaHvBrWD9IczVplKQUqCmu4Bykmhc0NA9bHyhTnVnDB3Y9Re46GJULl9mVH/Gwcsyn5XY9RtE5KwrAFMxaiXJurMwYV8PuvOCUkkV6O3xjtOHRMzAXSQaNZuXQ+YiEzVPlJNC3jqepGvKGw8CsLwybVrQO21B1p84ZslROci1w4oa0pz9DA65IAs9GqLNq7va945lAFHdUKB/WzeDtsY55ZyahrhpASC4zsqm4ex8tf2jjEcKLlQOZJr+2tucZJJKgXZyzi12FtCRa9r6WIcQw8rs5Sg5AobVa1qRNNp4LqKqigz5ZAI1+X2I57UhAsbivh+8WzifBkzQey7r2BNGGgOhbeKxieHrQgZkkd46aUjqjJNE3GgKRLSxJf6wajh4ylSLNatC1i9j6UMDJ/S1H9fnpBHDZ6hMBBIf4CuUQ0r6ENYlBZKbEB/tukSYQMxGhF/D0oYJxIKlEitaU2+zG/wAJc+7R9D113b0hHP2Y7mYYFNL51MOTB7+HnHR7tyMreBO17wQEghHMFR6qd+tQAIGxMh6V5Pr+zvE7vA1YOUTX1qxpoQK/fWCMYkvr3g56kfMg+UCBORwAxduj3HpBsx1BDaGtn8+sZ4dhonMwBzcUB8PsfZjrDqpr8Wo/yjhHuO3IvswBb0jnDq7offyO8I9DM7xWKAXXc+laVoP3iDGLKxy6WpGYuUhUy1jv4HwvEa5qmZLMS7m1LtvASJ6yQiVVwqxDnat2+7wwMrvUq+0KFqage1/20aCZOMDpSHc1ctpp9IdphJOITgFZdb/fwiLCuSzOWa33u8bxnemsbsK3rducDCecxOboHf7tvGijPDGplJEiWQGUFKSp/wC4OmmtH8oAVhAzhtXrWCJbiSoEgnM+Yv0ELF4pQDXrYNb7EOkxmd5kbnz+kZA6Zg1AeMhqZPIolAkGmors7/fhHoOG4XhMPh8PMnBJXMAWNwfAuxBFCDV25U7E4ZKQoZVZi1SR3eSiRv0vHEyWWQ6kKcD8zlI/TyobcuRgzXLTorF8Qv2g4h2k0lK86C2XusQUhq0cn94XSMLMMwAJIPTToYtc/gxEgJCkrFMhSGKi7kMxdiW0oC+hE0xbMVPmamZIBSAp0gZS6iMyt7hrUVeRJUguN5ZXZnD0kJGY52IqAAcosP1HTwgESKgEhOnTr96RbZc1KZ0kmrOtwN00BIozl/5gNWBSqUspASQaAgO183KhIathtDKQHESnDmWQHY91QIsRu/j5jlHUmSpSncPufhalodTsBJmy0hBAWFFyXcMHA2Idg8ZJ4UhwXUzs5AAPrSvxgc8ZF4kOEDhQJAegd6Wq1tx9Ii4fJyrIKhfT8438Q0FSpoSQrUOA7EEigF2YhukOOF8G7dwrukFJcJZ6kgg7MPSIOVfAeN4QDh0rmnKUqCUgjugd3LUadOVfGGacFLmAgkqIHu6udQNPpD7hvCzLWxarsA/dSwsfFm3asHDh8uWMxcKId8t3vUfdIVSssk0slKHD5yRQZkqNO8AoNukmsMcPwJapf9QpKV3SCXFrtQHoTFmmYZKU6EfbV6QHjVE90FkWpc/dYshbop2N4DJll2WwN0hRTt75FDq3xhjh/ZBCkibKUGAuS4ZjV9Ln6RdcHguyKEsQkJZnJVQBnbVoLUQBQXfQChu4ID7eMTn5fQ0fGjx9eAMshya2q4OrhWoiZKbUe5bSnTc38IvfEeGSjZOQguwAA5lmpTbbWFWL9nVM4JXqGFeaSLFtxG5XkR+OmV0r74DAMn1Ykt4xFjZCyXF7+H20MF4IpIKklJZqhut42eGlVj+WvoflGU0gcRTI7yAXq59Mpp5wRhEMQDUfCu/jHX4RQNQCwPwb6eUSYZLAq2rZ3JLCnkfCGbT0CiWYhidRb/uAPn8oEUghQB2NfPfmIKqpL+cdKSktWoowD1fdqQLCwKfWZRy6r+vTUUicSiEs+rhLBw9W5wahAznu18Nrt5RxNSkKpegbpe4pbSEbsR12KcThyO8A1XIULVZ2ZiHhfg1ntA+huPSnyizJnA5tWvy0q9GJ+MLsVw5ImBVq0sx2Du4vzisZdM1WrQtxGJ7yjc3d2Fm18tIDwRzKUqrCtbh3Oga3SD+IYMglSSWJUDy3BbSAUpAJuKjS94rGmsAG2ESpUmYWPvJan9xFN6D0gD8KpQJCSQlnfY0BhxwgnsCok0UlKQFM6c1fVVTWgjYxyEoZQCzy1+jnfwrCcmngDYEPZ6cqqQkjcHanxjUQTcfNc5VFKdAFWjUb7/aF/khTgVCWE94rWqqGt2YLknRtPHaGcjhXaAKKWTMISMoBKSKgrfQh60LE3YiGM/Hrxs1cpAEpLlswYliLsXSdWq7s7QRO4PipOGBlF1AtmQoA5s9HBDHr1FQYzl/Z0KInx65+GkGWlBCO1UZcxzaxSCKEEgHw1cGFuF4jMUXUVKUEun3ndJcWo9SQTz3EN53FUyFAS80zMt1hTgkpNAWJDO7U/KnS5XGvaOROEtIkFEy5IZgC4KAkJqAwD3vGXwZ/JVMTMWWUxTQlntoWq939ILweLaWvukrNH0YtT0eLJxf2d7WWZiVp93M2pO1Ca63ap3eBcFImS0ZVJAYiiSda5gUg3A0g81QKpizhCgpC0dma5XIobszvQd4eQpD3Dez62dbpQoOzjWtNzautYUdjMHZhTBS6hh3mJpmAt0O8XX8M0tAIIcAgV6a2q9OUS8kn0GC6YrTg0JHZncO4s+rilHJi48Pw/dSKZU67t8nisYpxdjSn8vSHnAcIpaVLmzliQh8wVlu9nAr90iVNlVgWzePSpU+TNMwKStC0FqlJJBBIvQgCGq8emchKUEkUOYoKQWpY7R1P4XhRIXiZMtMvsykAqqVE3LKJqAbsw8I4xOMlmWlfaqPeAYkN3i2ltNYZxSoyls3i1hIABoBR+UdSJBWApDAS1JPfFVG5Zna/mIX8XUAkLqwOUJoXKmJJd7AE7wxw00dm8sKAJNMpPuhJ8Na2rDSeMCpBmIx2UZlhstCxBd2Grax3JxAWEFJYOdEl3bQH0gDiiciJhJBDCoDf9wPxEb4RiQZTu4DPUHS9Gp5xKsWUJcXKJKmIDMR63D6QFhJuRYlqP5QU3ZrODyLV5wzxKqAghjSpAe36gXbamsBy2ZDiqSQDX3XrUOLAU6GDHQGHnDpnylpmAMFGmqWsobRWMJwVcxSuzUg5Sx71hu2gqK1bVrxY0zuzUko91RylzR7gHYkE1YValYTYRGRc1SQO1lrKiHPflnTKT/kLbQtXYGrFOPwy0TB2ksocG+pF7UemnzhWssWarh94vX4/D4qXlzkBxk94EaAVDOHKb1YRTuMcJVKUy3CtGevMHWCsYYjQOhssx7b/AH1iGfiFM4Nb7/DWIpXulw5L+lfl6xqdilJIF0s9rc7aGKqJJsNViA4cMCElwWdh1rRoFThz2xLj9TpNyKAWo4Gu/hHc7GjKykhQLEmtWsGGj7G3jBJSFXOWlRqk+FSPEwt0I8sm7YXaw02qxYeUK+MqzMUgkgOkjbmGv4wQlKkzBUZTS5sbF6tBC8MACk+6rVxRR8aueWsZPix26VITGUvsyMzuKju+91J5xBJ4WQC5DuDldtxfV6W5wbPWqqKJTXKWHjYV+sKJuHJZiSSaAbdesXjkk2EYzElCcoArcjSr0PNoF4diQlYKkhSczHNavPfXwgnE4CblGdkpSwBNqml9CY3KwfZ5hUkuGKWD2LV057QypRAdSsMggEqNeT00r0jcGSsClg6iOWVVtLcoyJ/U/wBQ9noMvEylKyS8uZAIYNQapLCgiWagLQZakJyKLEO762/eF+DwwluJYCdDSr6+No6nLKwULFDdiR4jUHWkc/BnoOURTM9hsOMzhYI7yVpXS7ZQ42qYri+DFEwS5QE2YDUkUSNC7skczv52+ZNmSe4VGZKXZZ95B0Ct0m2bTWCzKljDlISElQ7xN1HnuOUVUpIk0it8FCEMnOJxZlBOYBJGoKk9+nhSHkjh7TEqLe6T4i1NQ8DYeUl3JIYb26mDZ3EM0whIdNEpLMQABXxU5rvCOVmSBOL8F7ZLywkLHrvUWNE+V4Ew+KxSFZFygtJoXIGUtd01FG0ILQ8lAhTlYIL0Yu/JucbOFUpV+7zFT/uFNqRlKsBcexbiU2zJJIp3Q170flBvG+NpmYYSUS5rZgCA3fJqxu9Q5qGHURmLw6UDMXexNzRj08oG4POzYhKHoUKX45sv7w0dCsb4fDBctOdKUlhmQC4H70vzfrCL20IMuWiX3UvmBFHIsQ3M+DQ2lY0S5s5IdgkNWpJJDjqz+cJ/bTEpRLlACpBd/wAr/SNFNtAegaROX2CBMKWOovvV/wA57rnaguYseCQEyk5h7ufQqbuO/dZqNy9IrXD8WgrllS8qK3ZgRYd4NYN4Q2TjkhyTnHaLZw7vJSH94Fi9/wBxDSQUx1NUFFQdxUHvIJBG4CSQ1N9Ig4ZJGVJ1Soi9w3+IrTaFH+sKSpYDHOpTurfMz6i8TcIxhURLol1AgpKjv3Rm5PTWE4tIax7iQWIBykH+0ghv7iNR1iCTgmZQDOTmYka/pt6x3PzJKgbkuO6FU90OCQB1G8C/6jlp3Wci6kcwyWI1tekL8GGJwvaIUgkpOYKQc1iEhq7UsYXcHnImzpnaIAUhWV1JBCV6kajRvGG6MwsfMPYnYh9ITcbXMSszEhNe6vKGzEChOr1a/wCWDCm6YsrSwNxKaStBkgLKT7oBQs3egZid7RHOwUmdh8kyUZaUhwbZOYP2I54H7RFMxMvKTmS+42elq08YcYoInIXKmgoBo6SRTmW9aiGlECdnmHG+EBCWSsLTdCgzNYjkd/C8QyGHvpDaKA6EW1t5RbeNYGWjAzUEErklJSoqD5QoJHeADhlX2MUbGY7KCGA7oJfUUdtN6FtIVx6RCaoKBlqTW4JIcc3puX+JiSdhgXUGchibODuRaEacQmZMGWWWFw5L+DXfwhhMm0dPdIehDgU3++kJKDTEXs6OKCQkKLu7AO42Py8Y6xfGUElIoAGYhzybXl4QqQSp8xtUNtcVvA0wlzlCWpTXwN/5iv009hZYVyw+UqDFzYcqM37COZRkrW2lrMnxOrftCKYkBBWpRKxYBmqBcB6d4F2NaUaIcNxRfagqGYEB06EAddw/WNHwvdilixi0peuYKZ0gHu+OoNKtyhJKzBSlM7OoFzrejAkUNIaTZwWg5QA2/n/+vSF63U4SGILmg8fE/KGjg1JM7RxVbWjIDVLIJGZQjIakDJ6espJPdHXUesD4mW9HIDNcuDo1C8DYSfmSMyWO33pBAUkgu5d6GutzuGjlysHo4Zv8KNVFx+Xpz6REtOYua2oKClmbltHE1ThIDNzc01u8SIWBaw8gf4FjtGtgoJljukNQ3sbRJLZT6ACoZ6CApswv3KfCIzMEwlOYBdwX357PvGSwYaokpT3mDGzE6D0g6TLK225bQu4BJdRKgQQmoJcA6U3Z4bYLFLWViiUuAgpYqYCrggtWCEWcdlhKQlnFyKDk8V/h8rNi0hLh5KrF/wA5i5cXwqyAwCiyqKSQ9rlPI6RW8PhzKxKJpACcqklnocz0ud4rB/aJLY0wXC0qXMW/urysa0SlILG4OZRaKl7S4SbPnEpQooDCgoA7P8otvCl5x2du0WtajUEJKipg4FS4FLVhvisLLMspCQwFAKWtW+l+UBTcWBqzyeUkSppCyUA5kvsdD5tDMYxJVLQJqvykq1UTQgUZgAGhorgqFywZqk1Nya+JJgNfCBKKezL7GxADh9+UV5JipNEGNmJfOCtnYhg40IDByAfQawZw5Cs4UlQIBSah+Wig/Ubwxk8MQZaWzKU4JNGfYOHtziThaU5ymYFVYBtwaadID0MWHJfn6wtVh6KINcxguRiBmIGdQA94sw6CjQrmT5lWZlPdQI1qwrHPTscZ4fEZ15CGI1c1rp5veGGMwaeyLj7s/OwhDwuaykkCr1Ju5oXMWPETf6ZG1W5fzDqkK7squDTknFR1AS+1X9R8ItGLW8pKjf3X2Kiwto5EKcDwxM1K1KND3QAa0u/nEeDw0yWJuHmElJSeyWdf0/7gdL0EFywL2N8Lge1QqXMFVoKFEaBXdfwvHkPEsKUTFy1Sj2iCU0J0ooAPZ9r+Mes4biwCUTD3VKSxBBpv0rCn2r4QMXknSKzQwXcBaRb3qZgWFTb1ZasSas8nTPUh0kZToASzXe50guRMJcPlapfbp4+kE8Z9msTJKlqkzEJcuQxDHmknpW9IAWtWYUzJNCMo5UtRzpFWkydM6SCXtV7W2sKgO3nEMvDGrqFdRRjeDcHhlAVfOaBJDEg89enONYmYUsAQHL/7qHwsB4RO3dIWvYr4jgyVpYlQIBJbU6MNt4mk4TKkOCBdnv0846E1TA6g3ffnEgWL0L+m5As/hD26pgeyWdLHZpyvmKlO5owYg+ZI8Izh7KZ/LQtUPWIcQWIYgjQAvT+YgM0JZqW5nw2heOB8WOvxY/ST4CNQlVOL388v7xkbihsl+4biAUa2q8FJS4qWNxQEEaApPyhTwOeHUhRrodP5eGyJQ01+9YSVWdEXg3hJOZRCjkJtQseYP3eIcbwcv79xY2r6wTiU90hw4AvQj9qQvk4ozE+97rpLkkhn3Jp9YVILMwyJktkqLgO7sx6EClP3gtUkOFBINDWj10dn5xFg8a7pNeRgtOUMBb4bwsl2ZEeGmGWupNWD70/cfGH3shi8iZ+cikwlI/MQUgs3UtCkYjIUqYEFV9tr2qGfnEUrEzJUxZyZpalZlNRaH1aoUBy0jK0jVZY8d7Sgy0zZRYpzjvJNC6UkM4L8qRWJnEVTVJmKbMp84FgXLM/KsS4nCLkKXMkkzAp1KllyCCU5soFlEfCAuIrUJpUmWopWEuHDpIUoWJc906RSLFaJMDxRJmjIS6SEn76ExYp+GmEBQnCWdQBm83oYp3+nSzMSsGakqOVaVd2otppW1IZcVWEISkEuoj1YafdYLSbQLaDpWGUUuJmZlXyhN3s23zgCdggfcd7knWtAN+sM500S5SU5VKBF0igO3zhdh8cUv/QnUUlT5RYWpfTTyhU30EsGFwRZApQMSXfMAajSheFWJUUTQxrSo8rN1ja+MLCAoKKaliZa03NAMyW5VvEE7jCFlKlFIUUgkPsdj4wFZh2JgzqUHBo4NQachQwFiCmgIPd1ApvDWXOQtNMpcbh4iXLT5fzCmsC4aUpJL1e1aRrjeLWtaEyzYlwA4ytqNheCOITFBLykhRAG24HwhVw7jR7VRmDs9H05gnQhodLsDZmBxS8OpQVLStBSDmljL3nLlR1PXeGKPaSVMUEEUVSpBY6ONKwww+IQoBYHvB/siE/tBhEzBSiroXqDsWgbMcYvE9msmpSmYjNWhSUsx6EvFgxWPTLSFKOUOBXnFSxZmqkqK0MsoSpiR3ig16Eio6wXhpQnYYFRLLQRUmgZteVYziayzTMQ7P8AGPO+OYaXJnLQVS0knMmmiy4a7fSLbg5a1SJacx7QZXVShH6kmpBFSfhC32x9m/xIExHvoGX/ACS9/AkwYVF5A1awUTiWAXJmOSkpUnuqQaUsKNYfGEoxFSHdjrqesNJGHXnyV7ymZqBVh0L0hjjPYPESlVl5sz0RUhql0jbYPfkW6W40QkmJJcwqQJYAclyTZyAI3isOGQ+WxzCtAKA0uaPfaC5qDImMQ2hYg0F+Ud8UxAyqYM5ymgo9aP8AHnE0uzP9iWQNQzaPctQ06mMTKWSo6b/WI1A0qLMGHjD7AsUDInkoHfdtQesO3xyaKsWrwigaAHxjIlmz1JJDAtvX1jIy5CjTCEmYCGBJeLGhYDOWqYp3DcQoKKiHALPFikyu2DiY43YBQPO/OI+VUdcGMsVjEs+YHTamzmK/jMOsTe0TRKmzAmlmIPkC8Gf6GcpQouDb6vEsuUhAHdcgM5qb84mpVoZqzcjDkKDBtql7P8YLw6zlb9xUaF9fO8bTOzAA23Fx47XgxUkFLijWa7+e0ANUBpW5KiCUi4+7iGODxNEpZ9jqPukAcPl5iQCK0L8uXUHygafjewc5VLctlDOD4319IerVC3WSz9o0wWbKbsNUwn4lxHLOyhKVEgkA2NTtcs3mYHVxKekkzJZCQGGY1ym9gaggU5wFjvaMIIPY5gQDmKXCXrtWh5WhVFmbRNjuMZ1poyrBIILNU683gDi3tUhK5QAKyg5lbEg2rtTygDiPtIoTXMsZbFkZXDX71R5iIOLS0TEomoIKVMOYJ0PlFoxqrJt+i2YXiM+dKTlw6glhleYnT3TUP53ETIOJzZzKejMJiNK2I5mGPDjlQkaAAekFoFzeJXnQ2hFisXOMtUsyJwfUZFNV9L19DCzEcVKFIzS5iAkHulCgK1e52i7J90wPilhawCAe67Hd9d7Q0XXQLKzJ9qE9iUOArM4JSsUdyCw2o8cK9p/6wW6GyZSCVbu9U1ixowqUzSAkAKqQ1HqP2PgrekmMwyC3dT5CDS9GtlYlcQl9mUdnh875goLQAzigOimfXWDpOPT2qSiWjKQXZSCx0cPXwh5/p0pQIKEH/aIA4l7J4dYpLSC103HONhmsm4BxIKK5bZcpURsA9GbrblEnE8AietGZSk5SWUktf+I83w3CJjZgrIAfeKsofkdT0hlLkkKBOKS9L50gnd1pCX8YZwp4YORYOLYBMsuhS5lCHK9H7wowfL84YElSMkssCBUkMALVsQB8YqHHMXNlJDkg1qwq4vsXGtYsPsnxgmSkrqRr/bYv4GBxdWa8jfB4YzMkxd0vYt190sQ4hjjw6CRUpGl6aCsKpXEUSyU0yrJKToFG4ewc1HjDLBz3lkkMRoC5UBapAqQ3jCNMZMpvZ4hJV2apZRNAzIUSCtJc942LgnzaEOL4lNmTAmcZhUhKgQCM7IcM6tgK/vHoPEMIySpKSEsCHowHvBvI/wDKKyjhgJnzVS1BYSpi4GV0ZjR8xd+jaQ6aYskAYrg/YJTmSGUshOtWDFSnokk2NaGAMVw8pzZ5RzM7vQgl3YC1tY9SPD5E4y5xvKClZfyl05ag8to541hpVEpyuxT/AI0/jyEInQvCzxdQ7wApt5kPyHKDJGFVkzjM5oyfIaQ04vwhcgIVN7OZ2tCcoSpBbM4KTUNq7biGOGkDsJd3AA8TtF+WLBxyVKbKIJCkqfW/7RkWYhaqggAgUyk6bxqF5A4CPCqyhiz5iU150APIbxNJxixMYBlE1LNfdPzEQJSJYoCpH5knYn5U8oyWntSgILpc3NU0s92PPlDlLLBwjjIcCaDU3BLHmDp9uIYT5Y08NesV6ZJZKxnBBT7zVSbDMPgr10h5iFrlqb8ra0D8lWdtKeMQkleCsbrJzKd1d7S2x1B8NI7RxBxlJZNa8o2cMFqLKY/pIYjqOmraxEqSUuEgEC3zfx+UIE7yoUnPfcpUQ3rEOFxRTMS5Lqqkn582pC1eF/qZhmS/vD8qt3SLawbw8la3JsCR122FHh1SBxdFiw81SlPmID011BPTeMxklKgReh+NIkwQBLCrBSm8m9IGnrv4fHeJ1kVsT8UwSV9082MVnG8PMhSU5gQpQLB721hziuIf9SEf2qHifoD5wu4s/aoerEU/3R1QVYJNnpOHlslJ5D4RKEgJJJb72jSlZUJB8IAnYpu97w+HhEYodkx4ogBiFt+pgR5JUVekQ4mcGQtJBB10IPPakGYXjaVBlEMbg1BHjeE3HMso91xLmGj6HW9wRr57lxRvLnOVKOpp4U/fziDE8RlkjvWuwUR/yAb1gHis9KCCpR7NX6bGpFTZqRPIxUtaUkIllJ1YH1gBGcmYCAoEKBsRUHxETlfd8IWS5WU5pZoSykl68wbuOfm1INmnuEgGgNhS2u0JSRivY1CsoyHK35tfA6DpCXEYiehyJi1PcKJUD1SpwejRYcNiioBJDive/SRp8ekC8TQAFWPd2i0RWI+LTAvCUDAMoJ0TUpUBsl8qgNMxEA+zfGVIUEks4ZJOh+sFrQ+GI/tWfJaP2hZgMKFEA84pSpoQ9Ew+J7RAKkggi415Nv1iLh2TtlES0jKO6RmBYnUAtofIQBhFBMolKFKIJZiRYOq92A9IOwmMl+8k+9LQASCAFJcEEtdiI58lbCcViB2gWpRqMrA0A/x6k+cI+NcT7NU9Io9K1cGWkb84aYidmypFgTU6gVo+hIhR7SpT2y0KSXUhKgdAQgAgkUFRGjszNcL9tlheQpBRalCKX513iycOw6Z0lS0rFHPI/WKdh8OkDM2nqw/mDeGY38PLzhsqkmjgArByg11OU+sZ09BVoi9ssJOUiQpKkzOzBRMSgEFKiAoOlzRgddRvHUyWpEsIZlMEjrb0+UQezc7tQKkqWoKJqGU7OVWdlEtyhnjpneSpRch9mBsep6wVj7QPORphcLKShIUQ4FaRkJhjOZ+/GNwOLNYJM4elmSm9HHzrb6QDiPZ5JAUg5VbjU9LQ4FFGzHejHxvWJ05SXHT713iSnJF3BMQjArKf6gcKA76bgitUmwdhR7xYeKkJzvUAVFwoGgBTqOYYjnEgmHKw8RQkl77tWEfF5kxBTNQCoAFwHHQ6kN/MFPkzfgsDqdQ99ILenNKxVJ5G/rEGAmL7KWVpzK7xNsw7xFGuw08oC4Zx5Exsx/qKDEVJDPcMygw8oJwTJkS0lSVM4zXB7xYhV08jDaww4ejjEYLMxQpw4JF7RxLBBJZuu4DfACsFqSxeoVdwzn5L63jS5ClELVmAo7AV/wAhdNxyjKkLJSew3hEwdpry9TEfEFsrwHxjjgytUkLcptUgFxa4ub6RvHzO8HFwBTzgrZNoqHH8GrOJiHcNUbwDOx65i0ZwAQbiLRi0UL6MOlWirXnj/P5x0wdkZKj0NOOUeySST7peju+XUbVg2ZxFMshBYuwt+rXwvC2UPd/yEc4jBd4lVC5Zq0akTpDWWvAShlzJIeta/CKl7ZLImoQGpmPL8oizYRWSSQ4okeZpfrFY4unPiiokFJSAG6l/hAjsLGGFlpUqTmS6ezUGPMkmDl8HlBsjoD2YV8YGcJWio7qiD5M3Pwh/PQCkEF31gSChfL4akJoSSTdzB8qWmXJUT7oQ6iehevSOsLJdxrz8HiTGykpkr3yHXl5fzCrQRPhcSmY2QMgBgWKX+nP4wj43LzJmM1iPI6xHhOPZpmV2yk9HBY1ud444xNPZLP8AaS/rDIFCvBj+mP8A4l+q/pCyTWZlSB3jl82gqdi8ksNdUoAvZytRfyaFnC8aETELUHyqCiN2ivtiHosiUiVNl4ZJLfh1qfXMpWV//sfGNcKm9phZKpjdoUBzSocgE+A9YU8NnBUwTEZmyKlpe7LJUxPJRLHQQdiJYlSEoJ7wCEmn5NiQKhmiLQ6HHCsD2hUVVR+UbuAXP7RTf/Efg86biSZQcILKGYBgRS5t3TF54TxEPlHu0brCXjOb8VOcd0oQXv8ArSOjkGAm07QXTR5+pOKEumVQJLBwVAdOm8WT2ZlhSVSZyUq7NQUM4uVMkqCToFFgdlaQHg8WciDkACUgZgbml2tS7wPg+If9Y5LBScnUmw5VAPhFauxE6LrxBgk+5oQ1aprehtCbGS0qObOAlZJrRn+p9YM7rAnM55t8BSF2JQlKWAq5ckm1tTXut/xETjhjvRoSpf6hGRGl2o8ZFSYwnSWYEWJIZtBu1OkYlNC4e2tXFNXDt8fCGqiFBwf2hRPdDEh0vf8AeOGjssnlI1f1ryv4XjhIPQmtfI1vWIhiwxZIdtqg7crRFK4kSlwmutXq9fiL7wUmG0STsOgqIUhJcXZr6O323WFuISuUkBLlMst3UVy1fuvzDvSGMnGguAS4oQaU8TtSN4iSxExLpPmCw2+7wybQrpinB4wKSGUEXZC/dJqPdfMjwpFiwqpiEAiYkqoyVEkGgqFdXv5iBkcOlzg+VIVcEUZW4LU+nhGJ4cpCVALUslyyy5fQPQNpaC5JgVoXezuJIKVSyQTOdZA/UlVOYCocYzHJWoS5lEpYkmjlW/Rh5xW/ZaZMSZqFOlgkhLAAVJ8miwYjh5mSgmaoBd3TZw4AFqMajlFJLJNMGxGGSXSaPqC4Nf4ilYrBqlTsprVw2vMRd8BwbugBT5TXRw5fV6ClH5x1g+zJV2akqY5XBqADQbgQ0J8QShYRgpKigUL0I6tBc+WlVRr3ur38aVG7xHKWUHMCxHrGsxWVZF5NxlDKO4JSWPLVoylYJQoF9pRNMhJlgnvgltQAR4wgke0LzECakywHqbeNKQ/xSZhRl7V2pVIcXrYbwlxnAFryqJScv9prXkYpGhKG2L4ipS0CVLVNBfvD3ebFvWLdgQUygkrdTilWAoGD1Ip5xVJCJyAE9oA36EWetLwfisMtUt+0zUsUp58qWhGEs4UBpV6eVYE4tis0kgXUwI6/QXin8PwiQVkqUDmcEKIIDVGgP1g/hWImFK0LLpRlyk3Zdr2YE9XgNdBK5PzJWpKWy3ehJpU7uDVrQRJxk6XV8zBsrXINxfyjmUl5iibkqJ6uXcDn8Y64z3EUNTob8zB/Rl7K7xniAUSUijCm1asNoDwi3I2qYHnye8Wtq3WLB7K8DCxmmnKPyjVXMcni7SSJJ2y0ey0smSlk+8T4MTWGE/DkLUCa5UORR9LeAjfAJJlyQl6hSh1BUSPQvBuJHfB3Sx6gvHM3kr0R4DF5J8wBILqzXZnALnk/xiKYc06ehanfDISCkKNQpbEhtLwBjMSUYlITUqCU+Dl/QR3wziSU4taVH3pQSH/UFkt5WjGKtJBQiVcDK5H6qCvOwbpCqakiYHNMwNaOHuTFnwuHTOw6UEKTMQkZVf2mx6PTk0VriUpSTkWCFJ1OtN4vFpk2qL3JxAUgNqHcEeb9QYFmyVF6PrUnQMaMx0hpwPHIXIQRVgE1ppqBS4NHN47xJD5gATyc3odGu0cvKsFqKlMxSgWzkcg3h6RuDJ+FQlRC0LKhchLdKdGjI6eSJUCcI4gpVAB50h1NxBShinMSH+xFSwaVSphToapMXHCrzSylWw8fsfCITWbReLwKzLBVQhmBZWoZjXTU+UbRJTKUGDOdBo9as1RtDH/TEPQhI8aDq/28GS+G4YjKVLDC4IY82DsYnn0M2io8RQXMyWWKR1zDYtyhtwTiHbJY0qzeVKjZ41jcIntGQc6RVyGI500rHOEk5VMAxdyDS+x184LaaoytMcSJaNAe7YEOk75TZ6WobbxHjsZKHdzsaFTEuMwaxLhto1h+LJlurMkuB3c3JmbfbpA6+KIzZgod19AT0921bGJUylkc6RJSFTErzEhvdAerAVoTUiugjWExbBJUAVbEApa1QQx+sShKFpcFJH8N026kQPNnHVNth6Q69MRocYfCCZ7qSlbO6SMr8ks40844OAkpXUgTRcpBTm3fRV/nHPD5ikFKhUP91GsLva8KyKWl0gEF9Q9PjArIHoaYjAKzd1SCmjBRIPwIeJsJwo5V5gM10saFrDSurU9Io+A9sCGTM77ainwg/wD89IT+UkahxT1iv02heSZYsfhJstBUopAdy5qeYF3saQom8SSBUkuKgOPWKxxz2k/EkZMwCXHvHwgnh3EhMGVdFAPX82nm3wMU4yStiLi2OxxdJPeFbOLgdYaYPGjNkJdKqMaNyu9aVhGTISpGc5EAAKLEknfKHPKm0SpVLdCkTAoABzzdnfnlibKL0WWdIQCQEEG93B9OkKeMeyuIWsLw6lZSzpI2DX1HqItuFWuZLQUzZaEZWLe89ia06RLiuMJRLKRMzLGrfGjQnN9C0ivJ9miEFUw95qgJWXNNMoY76UgEeyycQ5zzAxY5kEM1KFTadYsP+qqUlZQ6JzMTcHUUNHvWA8NxxSrknQkuHO4fSGVrsDQhn+w8tC6rKk3ygNbQq18PSNyMC7qHd0S2g5QTjOJOrKGdQNyRah+IMQ4Waooc6HTyittoWqJ8GlUspBJP9Qpc1NUOkV0rDb9JJ1YwmwOKALqUwCialtPpDn8UFIJSQRelfhCtZCLMVIP4hJFSE09f3ivYolM5RmULA20DhuTsz84s8+d/WB/t+f1hPxZSe3rqnbn+z1ggGHCZCZmHw6iW7pCT4mh3F4M4hwmVMQMwStaCCk2pbKdw9WML+AAfh5AqwzHwLwYcTKVMKGyrygvez05QKpmWUR8JBSSgllIuMxoKqDV2e1H0pDPEJBuFMQa5iWp1tCVwMYlWZs6FOzjTWnM284doIZLqa11AfPYiJS2UWjuQtCkglKSWq+8ahdiMAoqLEN1+sbgGKpLxKCo900tU26M4PKHBxNGyKVQWD9C37xX5ktRJWSOpI94VYPq3xgnDYiYgEBRSKO1C55X3irVgWCwSMIgkFa8rflKSD6GN41by1JlPWjU+XMQilYmYoHMpaiGdy4Otrg38oKTmOqg+ibbk/flE5DJG04VilbMpgHNr2PN/jHXbLYpU2UkFmpSwHMWiFU8Chz3tt5hhraJVzUEPmdQbYDltUQKH6NnBldqZQ1RfkSLEeEA4jAkBSgCd01Hk/h5GCJE85gxopqO49db+cFzZzs4KSOYb9/sxlaYHTEfC+KplLCe8HIdIcKe4KdXBi2LlBS7gku4LBrHlW/lCXCgIne67kd4VIA53ArUWh/NmAMruktVvrWDOrtAg2lQqn45SVBIZL3+Ed/jHdExWZIDHuixsObXgrElKhUE/EeUDJ4QjIvIVqcZjmbfUt4N0hfkwPw/gPD1OJy0f1FEAkKSUqNgCSdelxAfFfY7DmXkkKeaGdQKynmHUPKGHBgkJCO7RTmjgkbvd7+EWLMlgCEil6ig1pbzpG5yi8MVeOJ42jCmWtUtQYgkEHeCMGsJUQXqyRV7u5DDQVaLx7ReyInJ7RPdmCxdwoCgB/ePP8XglpWM1CnT5x1wmpom48S7yfZDtwFGaFig2ptQ0MTzfZCakEJKW/KxqORBuNvpAnscSqU4mEKCiCAagaFtRUmH3s5x/tiuXNSM6O6ulCxI84558k/goqDuDomyciFykFDHMo3B0bvMzN6w7nIkTBdDn9KQ8IOJYdSCtUvvjKFdmaGlDlUaGgsW6wilYyeqfLQiX2YWffWQpqE+6gs9N9RCqNhwiyz8EtKipCF5Wd8pY0/tdukCY3DhUssA5YWYuTUcnJMWCTjESUITNnA0qoqSmu5c0eOMQiQwUkoJJcd5SiT1Ba8ZCs8+xmFWqYXljLlGxY5gCX0ITtHUqWSVZVEBJShhqrUvqf2h/jwlKc6iyXJpUt96xxI4mA4SyXA2rTcdNYq5ULViPC4IBYMwuSKU1FC48Yc4XEoQ8tJS71pR9usZhpyiuqjU2JfwuYJHs7KK1KDpKi6tU0o7XS7XHlG5xYeIk/wBRWSSRydrD7EDY2sxJFQpL+o8otquAIIOYKOndbz25xWsVwibInjIqYoZFEOwOVJD8mqOsHkkK0F8ABySkMQQCCD1PyMDYjCZJ+d/eSfByX8gIgwXEVSsOmYls2dQDh3dRZ2MVbiHtTOMwhwwpahoxO7XhknLQNbGuM4uoYkLSoADuuQCwPUUi8LlBSQqgzDMnrfbk3hHj0zElRJNyCa8hSPVuDY0qkSHN0pVc6oLuS3LzML5Y0kNB3YeMOr9R/wCEZHUuYlqqS4pf6xkRyPgo09LpUTUtc9Y4Zpgb9B+YjIyLIdk6kBxTf5wVKTQHX6xkZEpAQWpX9VtCkuNPKJZEobD3duZjIyJlWKFUZqd5NqQ3RV32EZGRSRJAXEA08gUGXT/EQMlZzgOdIyMhuhR7hVkqLkmnyEByZhcVNXHgxp0jIyFRmVTg+IV+JR3jVnqa9Y9LSbeEZGQPNtBjoh4aXKnrWK17cygFBgBXQchGRkDx/khZaKOZhSXBIL6Fo9F9nwyUtqA/OMjI6PNoWGy1yUvletYo/E//AF0DTMqMjI547HloY4OWFJmhQBHZTLh7BxfY1hAuYXTU6a8o1GQ0QSH/AAtAXMQhYCkmUp0qqC2VnBoYQccTkmzEo7oADBNAKDQRkZDLYo54WolAcu4T8BFr4X+bokeDRkZE+yj0H8JTRfIpbyEKeIf++l/4TR4PLjIyG7EA/wAKg4OcShJImz2oKd9QpHlWPQBMmMBGRkW8X5MnLQulio6GPVfYM5sNKzVZUwVrQadI1GQ//R+JvFsnnjvK6mMjIyJ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806" name="AutoShape 14" descr="data:image/jpeg;base64,/9j/4AAQSkZJRgABAQAAAQABAAD/2wCEAAkGBhQSERQUExQWFRUVGBsYGBgYGBkcHRkaGh4gGhwaGxcYHCYeGRojGRoaIC8gIycpLCwsFx8xNTAqNSYrLCkBCQoKDgwOGg8PGiwkHCQsLCwsLCwsLCwsLCwsLCwsLCwsLCwsKSwsLCwsLCwsLCwsLCwsKSwsLCksLCwsLCwsLP/AABEIAMIBAwMBIgACEQEDEQH/xAAbAAACAgMBAAAAAAAAAAAAAAAEBQMGAAECB//EAEAQAAECBAQDBQYFAwMCBwAAAAECEQADITEEEkFRBWFxEyKBkaEGMrHB4fAUQlLR8SNichWCkiSiBxYzNHOywv/EABkBAAMBAQEAAAAAAAAAAAAAAAECAwAEBf/EACYRAAICAgICAQQDAQAAAAAAAAABAhEhMRJBA1FxEyIyYYGR8AT/2gAMAwEAAhEDEQA/APK8YsLUFJTlG38i1Y5XKYAmgZxq7h6ebcoK4nxL8TNQoICQlCUMNWetALvBGJwMpKG7VMwhkhlM1ASQ1Mrkiuo1sIXSVjVYqxmIzMNg0RLRXfSO14UpbVx8aGnI/CMlpegvDYSwKESpNlOaHvBrWD9IczVplKQUqCmu4Bykmhc0NA9bHyhTnVnDB3Y9Re46GJULl9mVH/Gwcsyn5XY9RtE5KwrAFMxaiXJurMwYV8PuvOCUkkV6O3xjtOHRMzAXSQaNZuXQ+YiEzVPlJNC3jqepGvKGw8CsLwybVrQO21B1p84ZslROci1w4oa0pz9DA65IAs9GqLNq7va945lAFHdUKB/WzeDtsY55ZyahrhpASC4zsqm4ex8tf2jjEcKLlQOZJr+2tucZJJKgXZyzi12FtCRa9r6WIcQw8rs5Sg5AobVa1qRNNp4LqKqigz5ZAI1+X2I57UhAsbivh+8WzifBkzQey7r2BNGGgOhbeKxieHrQgZkkd46aUjqjJNE3GgKRLSxJf6wajh4ylSLNatC1i9j6UMDJ/S1H9fnpBHDZ6hMBBIf4CuUQ0r6ENYlBZKbEB/tukSYQMxGhF/D0oYJxIKlEitaU2+zG/wAJc+7R9D113b0hHP2Y7mYYFNL51MOTB7+HnHR7tyMreBO17wQEghHMFR6qd+tQAIGxMh6V5Pr+zvE7vA1YOUTX1qxpoQK/fWCMYkvr3g56kfMg+UCBORwAxduj3HpBsx1BDaGtn8+sZ4dhonMwBzcUB8PsfZjrDqpr8Wo/yjhHuO3IvswBb0jnDq7offyO8I9DM7xWKAXXc+laVoP3iDGLKxy6WpGYuUhUy1jv4HwvEa5qmZLMS7m1LtvASJ6yQiVVwqxDnat2+7wwMrvUq+0KFqage1/20aCZOMDpSHc1ctpp9IdphJOITgFZdb/fwiLCuSzOWa33u8bxnemsbsK3rducDCecxOboHf7tvGijPDGplJEiWQGUFKSp/wC4OmmtH8oAVhAzhtXrWCJbiSoEgnM+Yv0ELF4pQDXrYNb7EOkxmd5kbnz+kZA6Zg1AeMhqZPIolAkGmors7/fhHoOG4XhMPh8PMnBJXMAWNwfAuxBFCDV25U7E4ZKQoZVZi1SR3eSiRv0vHEyWWQ6kKcD8zlI/TyobcuRgzXLTorF8Qv2g4h2k0lK86C2XusQUhq0cn94XSMLMMwAJIPTToYtc/gxEgJCkrFMhSGKi7kMxdiW0oC+hE0xbMVPmamZIBSAp0gZS6iMyt7hrUVeRJUguN5ZXZnD0kJGY52IqAAcosP1HTwgESKgEhOnTr96RbZc1KZ0kmrOtwN00BIozl/5gNWBSqUspASQaAgO183KhIathtDKQHESnDmWQHY91QIsRu/j5jlHUmSpSncPufhalodTsBJmy0hBAWFFyXcMHA2Idg8ZJ4UhwXUzs5AAPrSvxgc8ZF4kOEDhQJAegd6Wq1tx9Ii4fJyrIKhfT8438Q0FSpoSQrUOA7EEigF2YhukOOF8G7dwrukFJcJZ6kgg7MPSIOVfAeN4QDh0rmnKUqCUgjugd3LUadOVfGGacFLmAgkqIHu6udQNPpD7hvCzLWxarsA/dSwsfFm3asHDh8uWMxcKId8t3vUfdIVSssk0slKHD5yRQZkqNO8AoNukmsMcPwJapf9QpKV3SCXFrtQHoTFmmYZKU6EfbV6QHjVE90FkWpc/dYshbop2N4DJll2WwN0hRTt75FDq3xhjh/ZBCkibKUGAuS4ZjV9Ln6RdcHguyKEsQkJZnJVQBnbVoLUQBQXfQChu4ID7eMTn5fQ0fGjx9eAMshya2q4OrhWoiZKbUe5bSnTc38IvfEeGSjZOQguwAA5lmpTbbWFWL9nVM4JXqGFeaSLFtxG5XkR+OmV0r74DAMn1Ykt4xFjZCyXF7+H20MF4IpIKklJZqhut42eGlVj+WvoflGU0gcRTI7yAXq59Mpp5wRhEMQDUfCu/jHX4RQNQCwPwb6eUSYZLAq2rZ3JLCnkfCGbT0CiWYhidRb/uAPn8oEUghQB2NfPfmIKqpL+cdKSktWoowD1fdqQLCwKfWZRy6r+vTUUicSiEs+rhLBw9W5wahAznu18Nrt5RxNSkKpegbpe4pbSEbsR12KcThyO8A1XIULVZ2ZiHhfg1ntA+huPSnyizJnA5tWvy0q9GJ+MLsVw5ImBVq0sx2Du4vzisZdM1WrQtxGJ7yjc3d2Fm18tIDwRzKUqrCtbh3Oga3SD+IYMglSSWJUDy3BbSAUpAJuKjS94rGmsAG2ESpUmYWPvJan9xFN6D0gD8KpQJCSQlnfY0BhxwgnsCok0UlKQFM6c1fVVTWgjYxyEoZQCzy1+jnfwrCcmngDYEPZ6cqqQkjcHanxjUQTcfNc5VFKdAFWjUb7/aF/khTgVCWE94rWqqGt2YLknRtPHaGcjhXaAKKWTMISMoBKSKgrfQh60LE3YiGM/Hrxs1cpAEpLlswYliLsXSdWq7s7QRO4PipOGBlF1AtmQoA5s9HBDHr1FQYzl/Z0KInx65+GkGWlBCO1UZcxzaxSCKEEgHw1cGFuF4jMUXUVKUEun3ndJcWo9SQTz3EN53FUyFAS80zMt1hTgkpNAWJDO7U/KnS5XGvaOROEtIkFEy5IZgC4KAkJqAwD3vGXwZ/JVMTMWWUxTQlntoWq939ILweLaWvukrNH0YtT0eLJxf2d7WWZiVp93M2pO1Ca63ap3eBcFImS0ZVJAYiiSda5gUg3A0g81QKpizhCgpC0dma5XIobszvQd4eQpD3Dez62dbpQoOzjWtNzautYUdjMHZhTBS6hh3mJpmAt0O8XX8M0tAIIcAgV6a2q9OUS8kn0GC6YrTg0JHZncO4s+rilHJi48Pw/dSKZU67t8nisYpxdjSn8vSHnAcIpaVLmzliQh8wVlu9nAr90iVNlVgWzePSpU+TNMwKStC0FqlJJBBIvQgCGq8emchKUEkUOYoKQWpY7R1P4XhRIXiZMtMvsykAqqVE3LKJqAbsw8I4xOMlmWlfaqPeAYkN3i2ltNYZxSoyls3i1hIABoBR+UdSJBWApDAS1JPfFVG5Zna/mIX8XUAkLqwOUJoXKmJJd7AE7wxw00dm8sKAJNMpPuhJ8Na2rDSeMCpBmIx2UZlhstCxBd2Grax3JxAWEFJYOdEl3bQH0gDiiciJhJBDCoDf9wPxEb4RiQZTu4DPUHS9Gp5xKsWUJcXKJKmIDMR63D6QFhJuRYlqP5QU3ZrODyLV5wzxKqAghjSpAe36gXbamsBy2ZDiqSQDX3XrUOLAU6GDHQGHnDpnylpmAMFGmqWsobRWMJwVcxSuzUg5Sx71hu2gqK1bVrxY0zuzUko91RylzR7gHYkE1YValYTYRGRc1SQO1lrKiHPflnTKT/kLbQtXYGrFOPwy0TB2ksocG+pF7UemnzhWssWarh94vX4/D4qXlzkBxk94EaAVDOHKb1YRTuMcJVKUy3CtGevMHWCsYYjQOhssx7b/AH1iGfiFM4Nb7/DWIpXulw5L+lfl6xqdilJIF0s9rc7aGKqJJsNViA4cMCElwWdh1rRoFThz2xLj9TpNyKAWo4Gu/hHc7GjKykhQLEmtWsGGj7G3jBJSFXOWlRqk+FSPEwt0I8sm7YXaw02qxYeUK+MqzMUgkgOkjbmGv4wQlKkzBUZTS5sbF6tBC8MACk+6rVxRR8aueWsZPix26VITGUvsyMzuKju+91J5xBJ4WQC5DuDldtxfV6W5wbPWqqKJTXKWHjYV+sKJuHJZiSSaAbdesXjkk2EYzElCcoArcjSr0PNoF4diQlYKkhSczHNavPfXwgnE4CblGdkpSwBNqml9CY3KwfZ5hUkuGKWD2LV057QypRAdSsMggEqNeT00r0jcGSsClg6iOWVVtLcoyJ/U/wBQ9noMvEylKyS8uZAIYNQapLCgiWagLQZakJyKLEO762/eF+DwwluJYCdDSr6+No6nLKwULFDdiR4jUHWkc/BnoOURTM9hsOMzhYI7yVpXS7ZQ42qYri+DFEwS5QE2YDUkUSNC7skczv52+ZNmSe4VGZKXZZ95B0Ct0m2bTWCzKljDlISElQ7xN1HnuOUVUpIk0it8FCEMnOJxZlBOYBJGoKk9+nhSHkjh7TEqLe6T4i1NQ8DYeUl3JIYb26mDZ3EM0whIdNEpLMQABXxU5rvCOVmSBOL8F7ZLywkLHrvUWNE+V4Ew+KxSFZFygtJoXIGUtd01FG0ILQ8lAhTlYIL0Yu/JucbOFUpV+7zFT/uFNqRlKsBcexbiU2zJJIp3Q170flBvG+NpmYYSUS5rZgCA3fJqxu9Q5qGHURmLw6UDMXexNzRj08oG4POzYhKHoUKX45sv7w0dCsb4fDBctOdKUlhmQC4H70vzfrCL20IMuWiX3UvmBFHIsQ3M+DQ2lY0S5s5IdgkNWpJJDjqz+cJ/bTEpRLlACpBd/wAr/SNFNtAegaROX2CBMKWOovvV/wA57rnaguYseCQEyk5h7ufQqbuO/dZqNy9IrXD8WgrllS8qK3ZgRYd4NYN4Q2TjkhyTnHaLZw7vJSH94Fi9/wBxDSQUx1NUFFQdxUHvIJBG4CSQ1N9Ig4ZJGVJ1Soi9w3+IrTaFH+sKSpYDHOpTurfMz6i8TcIxhURLol1AgpKjv3Rm5PTWE4tIax7iQWIBykH+0ghv7iNR1iCTgmZQDOTmYka/pt6x3PzJKgbkuO6FU90OCQB1G8C/6jlp3Wci6kcwyWI1tekL8GGJwvaIUgkpOYKQc1iEhq7UsYXcHnImzpnaIAUhWV1JBCV6kajRvGG6MwsfMPYnYh9ITcbXMSszEhNe6vKGzEChOr1a/wCWDCm6YsrSwNxKaStBkgLKT7oBQs3egZid7RHOwUmdh8kyUZaUhwbZOYP2I54H7RFMxMvKTmS+42elq08YcYoInIXKmgoBo6SRTmW9aiGlECdnmHG+EBCWSsLTdCgzNYjkd/C8QyGHvpDaKA6EW1t5RbeNYGWjAzUEErklJSoqD5QoJHeADhlX2MUbGY7KCGA7oJfUUdtN6FtIVx6RCaoKBlqTW4JIcc3puX+JiSdhgXUGchibODuRaEacQmZMGWWWFw5L+DXfwhhMm0dPdIehDgU3++kJKDTEXs6OKCQkKLu7AO42Py8Y6xfGUElIoAGYhzybXl4QqQSp8xtUNtcVvA0wlzlCWpTXwN/5iv009hZYVyw+UqDFzYcqM37COZRkrW2lrMnxOrftCKYkBBWpRKxYBmqBcB6d4F2NaUaIcNxRfagqGYEB06EAddw/WNHwvdilixi0peuYKZ0gHu+OoNKtyhJKzBSlM7OoFzrejAkUNIaTZwWg5QA2/n/+vSF63U4SGILmg8fE/KGjg1JM7RxVbWjIDVLIJGZQjIakDJ6espJPdHXUesD4mW9HIDNcuDo1C8DYSfmSMyWO33pBAUkgu5d6GutzuGjlysHo4Zv8KNVFx+Xpz6REtOYua2oKClmbltHE1ThIDNzc01u8SIWBaw8gf4FjtGtgoJljukNQ3sbRJLZT6ACoZ6CApswv3KfCIzMEwlOYBdwX357PvGSwYaokpT3mDGzE6D0g6TLK225bQu4BJdRKgQQmoJcA6U3Z4bYLFLWViiUuAgpYqYCrggtWCEWcdlhKQlnFyKDk8V/h8rNi0hLh5KrF/wA5i5cXwqyAwCiyqKSQ9rlPI6RW8PhzKxKJpACcqklnocz0ud4rB/aJLY0wXC0qXMW/urysa0SlILG4OZRaKl7S4SbPnEpQooDCgoA7P8otvCl5x2du0WtajUEJKipg4FS4FLVhvisLLMspCQwFAKWtW+l+UBTcWBqzyeUkSppCyUA5kvsdD5tDMYxJVLQJqvykq1UTQgUZgAGhorgqFywZqk1Nya+JJgNfCBKKezL7GxADh9+UV5JipNEGNmJfOCtnYhg40IDByAfQawZw5Cs4UlQIBSah+Wig/Ubwxk8MQZaWzKU4JNGfYOHtziThaU5ymYFVYBtwaadID0MWHJfn6wtVh6KINcxguRiBmIGdQA94sw6CjQrmT5lWZlPdQI1qwrHPTscZ4fEZ15CGI1c1rp5veGGMwaeyLj7s/OwhDwuaykkCr1Ju5oXMWPETf6ZG1W5fzDqkK7squDTknFR1AS+1X9R8ItGLW8pKjf3X2Kiwto5EKcDwxM1K1KND3QAa0u/nEeDw0yWJuHmElJSeyWdf0/7gdL0EFywL2N8Lge1QqXMFVoKFEaBXdfwvHkPEsKUTFy1Sj2iCU0J0ooAPZ9r+Mes4biwCUTD3VKSxBBpv0rCn2r4QMXknSKzQwXcBaRb3qZgWFTb1ZasSas8nTPUh0kZToASzXe50guRMJcPlapfbp4+kE8Z9msTJKlqkzEJcuQxDHmknpW9IAWtWYUzJNCMo5UtRzpFWkydM6SCXtV7W2sKgO3nEMvDGrqFdRRjeDcHhlAVfOaBJDEg89enONYmYUsAQHL/7qHwsB4RO3dIWvYr4jgyVpYlQIBJbU6MNt4mk4TKkOCBdnv0846E1TA6g3ffnEgWL0L+m5As/hD26pgeyWdLHZpyvmKlO5owYg+ZI8Izh7KZ/LQtUPWIcQWIYgjQAvT+YgM0JZqW5nw2heOB8WOvxY/ST4CNQlVOL388v7xkbihsl+4biAUa2q8FJS4qWNxQEEaApPyhTwOeHUhRrodP5eGyJQ01+9YSVWdEXg3hJOZRCjkJtQseYP3eIcbwcv79xY2r6wTiU90hw4AvQj9qQvk4ozE+97rpLkkhn3Jp9YVILMwyJktkqLgO7sx6EClP3gtUkOFBINDWj10dn5xFg8a7pNeRgtOUMBb4bwsl2ZEeGmGWupNWD70/cfGH3shi8iZ+cikwlI/MQUgs3UtCkYjIUqYEFV9tr2qGfnEUrEzJUxZyZpalZlNRaH1aoUBy0jK0jVZY8d7Sgy0zZRYpzjvJNC6UkM4L8qRWJnEVTVJmKbMp84FgXLM/KsS4nCLkKXMkkzAp1KllyCCU5soFlEfCAuIrUJpUmWopWEuHDpIUoWJc906RSLFaJMDxRJmjIS6SEn76ExYp+GmEBQnCWdQBm83oYp3+nSzMSsGakqOVaVd2otppW1IZcVWEISkEuoj1YafdYLSbQLaDpWGUUuJmZlXyhN3s23zgCdggfcd7knWtAN+sM500S5SU5VKBF0igO3zhdh8cUv/QnUUlT5RYWpfTTyhU30EsGFwRZApQMSXfMAajSheFWJUUTQxrSo8rN1ja+MLCAoKKaliZa03NAMyW5VvEE7jCFlKlFIUUgkPsdj4wFZh2JgzqUHBo4NQachQwFiCmgIPd1ApvDWXOQtNMpcbh4iXLT5fzCmsC4aUpJL1e1aRrjeLWtaEyzYlwA4ytqNheCOITFBLykhRAG24HwhVw7jR7VRmDs9H05gnQhodLsDZmBxS8OpQVLStBSDmljL3nLlR1PXeGKPaSVMUEEUVSpBY6ONKwww+IQoBYHvB/siE/tBhEzBSiroXqDsWgbMcYvE9msmpSmYjNWhSUsx6EvFgxWPTLSFKOUOBXnFSxZmqkqK0MsoSpiR3ig16Eio6wXhpQnYYFRLLQRUmgZteVYziayzTMQ7P8AGPO+OYaXJnLQVS0knMmmiy4a7fSLbg5a1SJacx7QZXVShH6kmpBFSfhC32x9m/xIExHvoGX/ACS9/AkwYVF5A1awUTiWAXJmOSkpUnuqQaUsKNYfGEoxFSHdjrqesNJGHXnyV7ymZqBVh0L0hjjPYPESlVl5sz0RUhql0jbYPfkW6W40QkmJJcwqQJYAclyTZyAI3isOGQ+WxzCtAKA0uaPfaC5qDImMQ2hYg0F+Ud8UxAyqYM5ymgo9aP8AHnE0uzP9iWQNQzaPctQ06mMTKWSo6b/WI1A0qLMGHjD7AsUDInkoHfdtQesO3xyaKsWrwigaAHxjIlmz1JJDAtvX1jIy5CjTCEmYCGBJeLGhYDOWqYp3DcQoKKiHALPFikyu2DiY43YBQPO/OI+VUdcGMsVjEs+YHTamzmK/jMOsTe0TRKmzAmlmIPkC8Gf6GcpQouDb6vEsuUhAHdcgM5qb84mpVoZqzcjDkKDBtql7P8YLw6zlb9xUaF9fO8bTOzAA23Fx47XgxUkFLijWa7+e0ANUBpW5KiCUi4+7iGODxNEpZ9jqPukAcPl5iQCK0L8uXUHygafjewc5VLctlDOD4319IerVC3WSz9o0wWbKbsNUwn4lxHLOyhKVEgkA2NTtcs3mYHVxKekkzJZCQGGY1ym9gaggU5wFjvaMIIPY5gQDmKXCXrtWh5WhVFmbRNjuMZ1poyrBIILNU683gDi3tUhK5QAKyg5lbEg2rtTygDiPtIoTXMsZbFkZXDX71R5iIOLS0TEomoIKVMOYJ0PlFoxqrJt+i2YXiM+dKTlw6glhleYnT3TUP53ETIOJzZzKejMJiNK2I5mGPDjlQkaAAekFoFzeJXnQ2hFisXOMtUsyJwfUZFNV9L19DCzEcVKFIzS5iAkHulCgK1e52i7J90wPilhawCAe67Hd9d7Q0XXQLKzJ9qE9iUOArM4JSsUdyCw2o8cK9p/6wW6GyZSCVbu9U1ixowqUzSAkAKqQ1HqP2PgrekmMwyC3dT5CDS9GtlYlcQl9mUdnh875goLQAzigOimfXWDpOPT2qSiWjKQXZSCx0cPXwh5/p0pQIKEH/aIA4l7J4dYpLSC103HONhmsm4BxIKK5bZcpURsA9GbrblEnE8AietGZSk5SWUktf+I83w3CJjZgrIAfeKsofkdT0hlLkkKBOKS9L50gnd1pCX8YZwp4YORYOLYBMsuhS5lCHK9H7wowfL84YElSMkssCBUkMALVsQB8YqHHMXNlJDkg1qwq4vsXGtYsPsnxgmSkrqRr/bYv4GBxdWa8jfB4YzMkxd0vYt190sQ4hjjw6CRUpGl6aCsKpXEUSyU0yrJKToFG4ewc1HjDLBz3lkkMRoC5UBapAqQ3jCNMZMpvZ4hJV2apZRNAzIUSCtJc942LgnzaEOL4lNmTAmcZhUhKgQCM7IcM6tgK/vHoPEMIySpKSEsCHowHvBvI/wDKKyjhgJnzVS1BYSpi4GV0ZjR8xd+jaQ6aYskAYrg/YJTmSGUshOtWDFSnokk2NaGAMVw8pzZ5RzM7vQgl3YC1tY9SPD5E4y5xvKClZfyl05ag8to541hpVEpyuxT/AI0/jyEInQvCzxdQ7wApt5kPyHKDJGFVkzjM5oyfIaQ04vwhcgIVN7OZ2tCcoSpBbM4KTUNq7biGOGkDsJd3AA8TtF+WLBxyVKbKIJCkqfW/7RkWYhaqggAgUyk6bxqF5A4CPCqyhiz5iU150APIbxNJxixMYBlE1LNfdPzEQJSJYoCpH5knYn5U8oyWntSgILpc3NU0s92PPlDlLLBwjjIcCaDU3BLHmDp9uIYT5Y08NesV6ZJZKxnBBT7zVSbDMPgr10h5iFrlqb8ra0D8lWdtKeMQkleCsbrJzKd1d7S2x1B8NI7RxBxlJZNa8o2cMFqLKY/pIYjqOmraxEqSUuEgEC3zfx+UIE7yoUnPfcpUQ3rEOFxRTMS5Lqqkn582pC1eF/qZhmS/vD8qt3SLawbw8la3JsCR122FHh1SBxdFiw81SlPmID011BPTeMxklKgReh+NIkwQBLCrBSm8m9IGnrv4fHeJ1kVsT8UwSV9082MVnG8PMhSU5gQpQLB721hziuIf9SEf2qHifoD5wu4s/aoerEU/3R1QVYJNnpOHlslJ5D4RKEgJJJb72jSlZUJB8IAnYpu97w+HhEYodkx4ogBiFt+pgR5JUVekQ4mcGQtJBB10IPPakGYXjaVBlEMbg1BHjeE3HMso91xLmGj6HW9wRr57lxRvLnOVKOpp4U/fziDE8RlkjvWuwUR/yAb1gHis9KCCpR7NX6bGpFTZqRPIxUtaUkIllJ1YH1gBGcmYCAoEKBsRUHxETlfd8IWS5WU5pZoSykl68wbuOfm1INmnuEgGgNhS2u0JSRivY1CsoyHK35tfA6DpCXEYiehyJi1PcKJUD1SpwejRYcNiioBJDive/SRp8ekC8TQAFWPd2i0RWI+LTAvCUDAMoJ0TUpUBsl8qgNMxEA+zfGVIUEks4ZJOh+sFrQ+GI/tWfJaP2hZgMKFEA84pSpoQ9Ew+J7RAKkggi415Nv1iLh2TtlES0jKO6RmBYnUAtofIQBhFBMolKFKIJZiRYOq92A9IOwmMl+8k+9LQASCAFJcEEtdiI58lbCcViB2gWpRqMrA0A/x6k+cI+NcT7NU9Io9K1cGWkb84aYidmypFgTU6gVo+hIhR7SpT2y0KSXUhKgdAQgAgkUFRGjszNcL9tlheQpBRalCKX513iycOw6Z0lS0rFHPI/WKdh8OkDM2nqw/mDeGY38PLzhsqkmjgArByg11OU+sZ09BVoi9ssJOUiQpKkzOzBRMSgEFKiAoOlzRgddRvHUyWpEsIZlMEjrb0+UQezc7tQKkqWoKJqGU7OVWdlEtyhnjpneSpRch9mBsep6wVj7QPORphcLKShIUQ4FaRkJhjOZ+/GNwOLNYJM4elmSm9HHzrb6QDiPZ5JAUg5VbjU9LQ4FFGzHejHxvWJ05SXHT713iSnJF3BMQjArKf6gcKA76bgitUmwdhR7xYeKkJzvUAVFwoGgBTqOYYjnEgmHKw8RQkl77tWEfF5kxBTNQCoAFwHHQ6kN/MFPkzfgsDqdQ99ILenNKxVJ5G/rEGAmL7KWVpzK7xNsw7xFGuw08oC4Zx5Exsx/qKDEVJDPcMygw8oJwTJkS0lSVM4zXB7xYhV08jDaww4ejjEYLMxQpw4JF7RxLBBJZuu4DfACsFqSxeoVdwzn5L63jS5ClELVmAo7AV/wAhdNxyjKkLJSew3hEwdpry9TEfEFsrwHxjjgytUkLcptUgFxa4ub6RvHzO8HFwBTzgrZNoqHH8GrOJiHcNUbwDOx65i0ZwAQbiLRi0UL6MOlWirXnj/P5x0wdkZKj0NOOUeySST7peju+XUbVg2ZxFMshBYuwt+rXwvC2UPd/yEc4jBd4lVC5Zq0akTpDWWvAShlzJIeta/CKl7ZLImoQGpmPL8oizYRWSSQ4okeZpfrFY4unPiiokFJSAG6l/hAjsLGGFlpUqTmS6ezUGPMkmDl8HlBsjoD2YV8YGcJWio7qiD5M3Pwh/PQCkEF31gSChfL4akJoSSTdzB8qWmXJUT7oQ6iehevSOsLJdxrz8HiTGykpkr3yHXl5fzCrQRPhcSmY2QMgBgWKX+nP4wj43LzJmM1iPI6xHhOPZpmV2yk9HBY1ud444xNPZLP8AaS/rDIFCvBj+mP8A4l+q/pCyTWZlSB3jl82gqdi8ksNdUoAvZytRfyaFnC8aETELUHyqCiN2ivtiHosiUiVNl4ZJLfh1qfXMpWV//sfGNcKm9phZKpjdoUBzSocgE+A9YU8NnBUwTEZmyKlpe7LJUxPJRLHQQdiJYlSEoJ7wCEmn5NiQKhmiLQ6HHCsD2hUVVR+UbuAXP7RTf/Efg86biSZQcILKGYBgRS5t3TF54TxEPlHu0brCXjOb8VOcd0oQXv8ArSOjkGAm07QXTR5+pOKEumVQJLBwVAdOm8WT2ZlhSVSZyUq7NQUM4uVMkqCToFFgdlaQHg8WciDkACUgZgbml2tS7wPg+If9Y5LBScnUmw5VAPhFauxE6LrxBgk+5oQ1aprehtCbGS0qObOAlZJrRn+p9YM7rAnM55t8BSF2JQlKWAq5ckm1tTXut/xETjhjvRoSpf6hGRGl2o8ZFSYwnSWYEWJIZtBu1OkYlNC4e2tXFNXDt8fCGqiFBwf2hRPdDEh0vf8AeOGjssnlI1f1ryv4XjhIPQmtfI1vWIhiwxZIdtqg7crRFK4kSlwmutXq9fiL7wUmG0STsOgqIUhJcXZr6O323WFuISuUkBLlMst3UVy1fuvzDvSGMnGguAS4oQaU8TtSN4iSxExLpPmCw2+7wybQrpinB4wKSGUEXZC/dJqPdfMjwpFiwqpiEAiYkqoyVEkGgqFdXv5iBkcOlzg+VIVcEUZW4LU+nhGJ4cpCVALUslyyy5fQPQNpaC5JgVoXezuJIKVSyQTOdZA/UlVOYCocYzHJWoS5lEpYkmjlW/Rh5xW/ZaZMSZqFOlgkhLAAVJ8miwYjh5mSgmaoBd3TZw4AFqMajlFJLJNMGxGGSXSaPqC4Nf4ilYrBqlTsprVw2vMRd8BwbugBT5TXRw5fV6ClH5x1g+zJV2akqY5XBqADQbgQ0J8QShYRgpKigUL0I6tBc+WlVRr3ur38aVG7xHKWUHMCxHrGsxWVZF5NxlDKO4JSWPLVoylYJQoF9pRNMhJlgnvgltQAR4wgke0LzECakywHqbeNKQ/xSZhRl7V2pVIcXrYbwlxnAFryqJScv9prXkYpGhKG2L4ipS0CVLVNBfvD3ebFvWLdgQUygkrdTilWAoGD1Ip5xVJCJyAE9oA36EWetLwfisMtUt+0zUsUp58qWhGEs4UBpV6eVYE4tis0kgXUwI6/QXin8PwiQVkqUDmcEKIIDVGgP1g/hWImFK0LLpRlyk3Zdr2YE9XgNdBK5PzJWpKWy3ehJpU7uDVrQRJxk6XV8zBsrXINxfyjmUl5iibkqJ6uXcDn8Y64z3EUNTob8zB/Rl7K7xniAUSUijCm1asNoDwi3I2qYHnye8Wtq3WLB7K8DCxmmnKPyjVXMcni7SSJJ2y0ey0smSlk+8T4MTWGE/DkLUCa5UORR9LeAjfAJJlyQl6hSh1BUSPQvBuJHfB3Sx6gvHM3kr0R4DF5J8wBILqzXZnALnk/xiKYc06ehanfDISCkKNQpbEhtLwBjMSUYlITUqCU+Dl/QR3wziSU4taVH3pQSH/UFkt5WjGKtJBQiVcDK5H6qCvOwbpCqakiYHNMwNaOHuTFnwuHTOw6UEKTMQkZVf2mx6PTk0VriUpSTkWCFJ1OtN4vFpk2qL3JxAUgNqHcEeb9QYFmyVF6PrUnQMaMx0hpwPHIXIQRVgE1ppqBS4NHN47xJD5gATyc3odGu0cvKsFqKlMxSgWzkcg3h6RuDJ+FQlRC0LKhchLdKdGjI6eSJUCcI4gpVAB50h1NxBShinMSH+xFSwaVSphToapMXHCrzSylWw8fsfCITWbReLwKzLBVQhmBZWoZjXTU+UbRJTKUGDOdBo9as1RtDH/TEPQhI8aDq/28GS+G4YjKVLDC4IY82DsYnn0M2io8RQXMyWWKR1zDYtyhtwTiHbJY0qzeVKjZ41jcIntGQc6RVyGI500rHOEk5VMAxdyDS+x184LaaoytMcSJaNAe7YEOk75TZ6WobbxHjsZKHdzsaFTEuMwaxLhto1h+LJlurMkuB3c3JmbfbpA6+KIzZgod19AT0921bGJUylkc6RJSFTErzEhvdAerAVoTUiugjWExbBJUAVbEApa1QQx+sShKFpcFJH8N026kQPNnHVNth6Q69MRocYfCCZ7qSlbO6SMr8ks40844OAkpXUgTRcpBTm3fRV/nHPD5ikFKhUP91GsLva8KyKWl0gEF9Q9PjArIHoaYjAKzd1SCmjBRIPwIeJsJwo5V5gM10saFrDSurU9Io+A9sCGTM77ainwg/wD89IT+UkahxT1iv02heSZYsfhJstBUopAdy5qeYF3saQom8SSBUkuKgOPWKxxz2k/EkZMwCXHvHwgnh3EhMGVdFAPX82nm3wMU4yStiLi2OxxdJPeFbOLgdYaYPGjNkJdKqMaNyu9aVhGTISpGc5EAAKLEknfKHPKm0SpVLdCkTAoABzzdnfnlibKL0WWdIQCQEEG93B9OkKeMeyuIWsLw6lZSzpI2DX1HqItuFWuZLQUzZaEZWLe89ia06RLiuMJRLKRMzLGrfGjQnN9C0ivJ9miEFUw95qgJWXNNMoY76UgEeyycQ5zzAxY5kEM1KFTadYsP+qqUlZQ6JzMTcHUUNHvWA8NxxSrknQkuHO4fSGVrsDQhn+w8tC6rKk3ygNbQq18PSNyMC7qHd0S2g5QTjOJOrKGdQNyRah+IMQ4Waooc6HTyittoWqJ8GlUspBJP9Qpc1NUOkV0rDb9JJ1YwmwOKALqUwCialtPpDn8UFIJSQRelfhCtZCLMVIP4hJFSE09f3ivYolM5RmULA20DhuTsz84s8+d/WB/t+f1hPxZSe3rqnbn+z1ggGHCZCZmHw6iW7pCT4mh3F4M4hwmVMQMwStaCCk2pbKdw9WML+AAfh5AqwzHwLwYcTKVMKGyrygvez05QKpmWUR8JBSSgllIuMxoKqDV2e1H0pDPEJBuFMQa5iWp1tCVwMYlWZs6FOzjTWnM284doIZLqa11AfPYiJS2UWjuQtCkglKSWq+8ahdiMAoqLEN1+sbgGKpLxKCo900tU26M4PKHBxNGyKVQWD9C37xX5ktRJWSOpI94VYPq3xgnDYiYgEBRSKO1C55X3irVgWCwSMIgkFa8rflKSD6GN41by1JlPWjU+XMQilYmYoHMpaiGdy4Otrg38oKTmOqg+ibbk/flE5DJG04VilbMpgHNr2PN/jHXbLYpU2UkFmpSwHMWiFU8Chz3tt5hhraJVzUEPmdQbYDltUQKH6NnBldqZQ1RfkSLEeEA4jAkBSgCd01Hk/h5GCJE85gxopqO49db+cFzZzs4KSOYb9/sxlaYHTEfC+KplLCe8HIdIcKe4KdXBi2LlBS7gku4LBrHlW/lCXCgIne67kd4VIA53ArUWh/NmAMruktVvrWDOrtAg2lQqn45SVBIZL3+Ed/jHdExWZIDHuixsObXgrElKhUE/EeUDJ4QjIvIVqcZjmbfUt4N0hfkwPw/gPD1OJy0f1FEAkKSUqNgCSdelxAfFfY7DmXkkKeaGdQKynmHUPKGHBgkJCO7RTmjgkbvd7+EWLMlgCEil6ig1pbzpG5yi8MVeOJ42jCmWtUtQYgkEHeCMGsJUQXqyRV7u5DDQVaLx7ReyInJ7RPdmCxdwoCgB/ePP8XglpWM1CnT5x1wmpom48S7yfZDtwFGaFig2ptQ0MTzfZCakEJKW/KxqORBuNvpAnscSqU4mEKCiCAagaFtRUmH3s5x/tiuXNSM6O6ulCxI84558k/goqDuDomyciFykFDHMo3B0bvMzN6w7nIkTBdDn9KQ8IOJYdSCtUvvjKFdmaGlDlUaGgsW6wilYyeqfLQiX2YWffWQpqE+6gs9N9RCqNhwiyz8EtKipCF5Wd8pY0/tdukCY3DhUssA5YWYuTUcnJMWCTjESUITNnA0qoqSmu5c0eOMQiQwUkoJJcd5SiT1Ba8ZCs8+xmFWqYXljLlGxY5gCX0ITtHUqWSVZVEBJShhqrUvqf2h/jwlKc6iyXJpUt96xxI4mA4SyXA2rTcdNYq5ULViPC4IBYMwuSKU1FC48Yc4XEoQ8tJS71pR9usZhpyiuqjU2JfwuYJHs7KK1KDpKi6tU0o7XS7XHlG5xYeIk/wBRWSSRydrD7EDY2sxJFQpL+o8otquAIIOYKOndbz25xWsVwibInjIqYoZFEOwOVJD8mqOsHkkK0F8ABySkMQQCCD1PyMDYjCZJ+d/eSfByX8gIgwXEVSsOmYls2dQDh3dRZ2MVbiHtTOMwhwwpahoxO7XhknLQNbGuM4uoYkLSoADuuQCwPUUi8LlBSQqgzDMnrfbk3hHj0zElRJNyCa8hSPVuDY0qkSHN0pVc6oLuS3LzML5Y0kNB3YeMOr9R/wCEZHUuYlqqS4pf6xkRyPgo09LpUTUtc9Y4Zpgb9B+YjIyLIdk6kBxTf5wVKTQHX6xkZEpAQWpX9VtCkuNPKJZEobD3duZjIyJlWKFUZqd5NqQ3RV32EZGRSRJAXEA08gUGXT/EQMlZzgOdIyMhuhR7hVkqLkmnyEByZhcVNXHgxp0jIyFRmVTg+IV+JR3jVnqa9Y9LSbeEZGQPNtBjoh4aXKnrWK17cygFBgBXQchGRkDx/khZaKOZhSXBIL6Fo9F9nwyUtqA/OMjI6PNoWGy1yUvletYo/E//AF0DTMqMjI547HloY4OWFJmhQBHZTLh7BxfY1hAuYXTU6a8o1GQ0QSH/AAtAXMQhYCkmUp0qqC2VnBoYQccTkmzEo7oADBNAKDQRkZDLYo54WolAcu4T8BFr4X+bokeDRkZE+yj0H8JTRfIpbyEKeIf++l/4TR4PLjIyG7EA/wAKg4OcShJImz2oKd9QpHlWPQBMmMBGRkW8X5MnLQulio6GPVfYM5sNKzVZUwVrQadI1GQ//R+JvFsnnjvK6mMjIyJ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3" name="Group 12"/>
          <p:cNvGrpSpPr/>
          <p:nvPr/>
        </p:nvGrpSpPr>
        <p:grpSpPr>
          <a:xfrm>
            <a:off x="0" y="4572008"/>
            <a:ext cx="9144000" cy="2214555"/>
            <a:chOff x="0" y="4992914"/>
            <a:chExt cx="9144000" cy="1865087"/>
          </a:xfrm>
        </p:grpSpPr>
        <p:pic>
          <p:nvPicPr>
            <p:cNvPr id="33794" name="Picture 2" descr="https://encrypted-tbn3.gstatic.com/images?q=tbn:ANd9GcSfibePqlZFUqk4Z2krmQFi1kR42ofyLGlJdY_cg9I5mpGCjII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992915"/>
              <a:ext cx="2293257" cy="1865086"/>
            </a:xfrm>
            <a:prstGeom prst="rect">
              <a:avLst/>
            </a:prstGeom>
            <a:noFill/>
          </p:spPr>
        </p:pic>
        <p:pic>
          <p:nvPicPr>
            <p:cNvPr id="33800" name="Picture 8" descr="https://c2.staticflickr.com/6/5135/5452969912_9a4a61747a_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84" y="4992914"/>
              <a:ext cx="2316178" cy="1865086"/>
            </a:xfrm>
            <a:prstGeom prst="rect">
              <a:avLst/>
            </a:prstGeom>
            <a:noFill/>
          </p:spPr>
        </p:pic>
        <p:pic>
          <p:nvPicPr>
            <p:cNvPr id="33808" name="Picture 16" descr="UNOKOTI - NORTH TRIPU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992914"/>
              <a:ext cx="2214578" cy="1865086"/>
            </a:xfrm>
            <a:prstGeom prst="rect">
              <a:avLst/>
            </a:prstGeom>
            <a:noFill/>
          </p:spPr>
        </p:pic>
        <p:pic>
          <p:nvPicPr>
            <p:cNvPr id="33810" name="Picture 18" descr="http://www.journeymart.com/de/StateImages/ujjayanta-palace-tripur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6578" y="4992914"/>
              <a:ext cx="2357422" cy="1865086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2339752" y="3284984"/>
            <a:ext cx="48965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 smtClean="0"/>
              <a:t>TRIPURA</a:t>
            </a:r>
            <a:endParaRPr lang="en-I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Way Forward</a:t>
            </a:r>
            <a:endParaRPr lang="en-IN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196751"/>
          <a:ext cx="8280920" cy="5285165"/>
        </p:xfrm>
        <a:graphic>
          <a:graphicData uri="http://schemas.openxmlformats.org/drawingml/2006/table">
            <a:tbl>
              <a:tblPr/>
              <a:tblGrid>
                <a:gridCol w="2376264"/>
                <a:gridCol w="5904656"/>
              </a:tblGrid>
              <a:tr h="70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Particular</a:t>
                      </a:r>
                      <a:r>
                        <a:rPr lang="en-IN" sz="16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Times New Roman"/>
                          <a:cs typeface="Times New Roman"/>
                        </a:rPr>
                        <a:t>Plan for </a:t>
                      </a:r>
                      <a:r>
                        <a:rPr lang="en-GB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Implementation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0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r>
                        <a:rPr lang="en-IN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AGCA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r>
                        <a:rPr lang="en-IN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AMG will act as AGCA for CAH. </a:t>
                      </a:r>
                      <a:r>
                        <a:rPr lang="en-IN" sz="1600" dirty="0" smtClean="0">
                          <a:latin typeface="Calibri"/>
                          <a:ea typeface="Times New Roman"/>
                          <a:cs typeface="Times New Roman"/>
                        </a:rPr>
                        <a:t>Members of AGCA to be modified</a:t>
                      </a:r>
                      <a:r>
                        <a:rPr lang="en-IN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3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State level Visioning Workshop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 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ASHA Resource Centre shall organize Visioning Workshop as per CBPM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Guidelines – March 2016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District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One day District level Workshop of the pilot districts proposed to be organized involving key district health officials, PRI members and CBOs by the District PMSU &amp; District Mentoring Team. </a:t>
                      </a: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Block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Block 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Planning &amp; Monitoring Committees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will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be formed.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One 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day Block Providers Workshop by District &amp; Sub-division PMSU.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 TOT for VHSNC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March,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2016 at Agartala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PHC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Training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VHSNC Members after State TOT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4581128"/>
            <a:ext cx="76438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10360415_651749184930648_58954628318893230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Demography</a:t>
            </a:r>
            <a:endParaRPr lang="en-I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196752"/>
          <a:ext cx="4680519" cy="482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592288"/>
                <a:gridCol w="1584175"/>
              </a:tblGrid>
              <a:tr h="448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IN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Population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36.73 </a:t>
                      </a:r>
                      <a:r>
                        <a:rPr lang="en-IN" sz="2000" b="1" dirty="0" err="1" smtClean="0"/>
                        <a:t>Lakhs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Area Sq. Km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10486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Density/km2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350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Sex Ratio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961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Literacy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87.75%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District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08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Sub-Division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23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Block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58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GP &amp; Autonomous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2000" b="1" dirty="0" err="1" smtClean="0"/>
                        <a:t>Vill</a:t>
                      </a:r>
                      <a:r>
                        <a:rPr lang="en-US" sz="2000" b="1" dirty="0" smtClean="0"/>
                        <a:t>.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1121</a:t>
                      </a:r>
                      <a:endParaRPr lang="en-IN" sz="2000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6"/>
          <p:cNvGrpSpPr/>
          <p:nvPr/>
        </p:nvGrpSpPr>
        <p:grpSpPr>
          <a:xfrm>
            <a:off x="5292080" y="0"/>
            <a:ext cx="3851920" cy="6858000"/>
            <a:chOff x="4643438" y="357166"/>
            <a:chExt cx="4240256" cy="59293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38" y="357166"/>
              <a:ext cx="4240256" cy="592935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862961">
              <a:off x="4377100" y="5427850"/>
              <a:ext cx="1401547" cy="21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594926">
              <a:off x="6601873" y="4937940"/>
              <a:ext cx="1401547" cy="21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896544" cy="902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Gomati District</a:t>
            </a:r>
            <a:endParaRPr lang="en-IN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070734"/>
            <a:ext cx="47525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Blocks to be covered:	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02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Name of Blocks: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Killa Block and Matabari Block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Name of Health Facility to be covered: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Killa PHC and Maharani PHC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GP/ADC to be covered: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VHSNC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RKS - 02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Killa PHC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:ASHA – 73 / Facilitator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Maharani PHC : ASHA – 52 / Faciliator - 03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gomati-district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64958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Status of Implementation of CAH till 31</a:t>
            </a:r>
            <a:r>
              <a:rPr lang="en-US" sz="2700" b="1" baseline="30000" dirty="0" smtClean="0"/>
              <a:t>st </a:t>
            </a:r>
            <a:r>
              <a:rPr lang="en-US" sz="2700" b="1" dirty="0" smtClean="0"/>
              <a:t>January, 2016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7" y="908721"/>
          <a:ext cx="8424937" cy="5635264"/>
        </p:xfrm>
        <a:graphic>
          <a:graphicData uri="http://schemas.openxmlformats.org/drawingml/2006/table">
            <a:tbl>
              <a:tblPr/>
              <a:tblGrid>
                <a:gridCol w="597647"/>
                <a:gridCol w="2757330"/>
                <a:gridCol w="1562034"/>
                <a:gridCol w="1628250"/>
                <a:gridCol w="130877"/>
                <a:gridCol w="1748799"/>
              </a:tblGrid>
              <a:tr h="79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Sl.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Essential Components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Level of Implementation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Whether Formed/ Conducted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Responsible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905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Formation of Nodal Agency/Committees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Selection of State Nodal Agency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State ASHA Resource Centre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Selection of District Nodal Agency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Selection of Block Nodal Agency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Block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Advisory Group for Community Action at 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State ASHA Mentoring Group will act as AGCA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(But modification of members yet to be done)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Formation of Planning and Monitoring Committee at Facility, Block level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State/ District. Block/ Facility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 District ASHA Resource Centre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Village Health, Sanitation &amp; Nutrition Committee in place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Village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Status of Implementation of CAH till 31</a:t>
            </a:r>
            <a:r>
              <a:rPr lang="en-US" sz="2700" b="1" baseline="30000" dirty="0" smtClean="0"/>
              <a:t>st </a:t>
            </a:r>
            <a:r>
              <a:rPr lang="en-US" sz="2700" b="1" dirty="0" smtClean="0"/>
              <a:t>January, 2016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556792"/>
          <a:ext cx="8136903" cy="4749160"/>
        </p:xfrm>
        <a:graphic>
          <a:graphicData uri="http://schemas.openxmlformats.org/drawingml/2006/table">
            <a:tbl>
              <a:tblPr/>
              <a:tblGrid>
                <a:gridCol w="648070"/>
                <a:gridCol w="2664298"/>
                <a:gridCol w="1584176"/>
                <a:gridCol w="1512168"/>
                <a:gridCol w="1728191"/>
              </a:tblGrid>
              <a:tr h="847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Visioning Workshop at 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Capacity Development Training of Committee Members, VHSNC Members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Training to PRI members of RKS and VHSNC is an ongoing approved activity at District level under PRI initiative.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Capacity Development of PRI, journalists, civil society, NGO members etc.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Preparation of report card on the basis of MIS report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Public Dialogues (Jan Sunwai) in village level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5" y="620688"/>
          <a:ext cx="8136905" cy="864096"/>
        </p:xfrm>
        <a:graphic>
          <a:graphicData uri="http://schemas.openxmlformats.org/drawingml/2006/table">
            <a:tbl>
              <a:tblPr/>
              <a:tblGrid>
                <a:gridCol w="711015"/>
                <a:gridCol w="2615929"/>
                <a:gridCol w="1569600"/>
                <a:gridCol w="1457079"/>
                <a:gridCol w="124165"/>
                <a:gridCol w="1659117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Sl.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Essential Components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Level of Implementation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Whether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Conducted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Responsible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4320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IN" sz="2400" dirty="0" smtClean="0"/>
              <a:t>Community Process...The Journey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8072"/>
            <a:ext cx="9144000" cy="620992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IN" sz="5000" dirty="0" smtClean="0">
                <a:latin typeface="+mj-lt"/>
              </a:rPr>
              <a:t>Active Participation of PRI </a:t>
            </a:r>
          </a:p>
          <a:p>
            <a:pPr algn="just"/>
            <a:r>
              <a:rPr lang="en-IN" sz="5000" dirty="0" smtClean="0">
                <a:latin typeface="+mj-lt"/>
              </a:rPr>
              <a:t>ASHAs are selected  and accountable to PRI</a:t>
            </a:r>
          </a:p>
          <a:p>
            <a:pPr algn="just"/>
            <a:r>
              <a:rPr lang="en-IN" sz="5000" dirty="0" smtClean="0">
                <a:latin typeface="+mj-lt"/>
              </a:rPr>
              <a:t>112 ASHAs as PRI Member and 19 as Pradhan</a:t>
            </a:r>
          </a:p>
          <a:p>
            <a:pPr algn="just"/>
            <a:r>
              <a:rPr lang="en-IN" sz="5000" dirty="0" smtClean="0">
                <a:latin typeface="+mj-lt"/>
              </a:rPr>
              <a:t>VHSNCs are in place and having joint Bank A/C</a:t>
            </a:r>
          </a:p>
          <a:p>
            <a:pPr algn="just"/>
            <a:r>
              <a:rPr lang="en-IN" sz="5000" dirty="0" smtClean="0">
                <a:latin typeface="+mj-lt"/>
              </a:rPr>
              <a:t>VHSNC expenditure includes Sanitation, cleaning, referral, local awareness, other local need based activities.</a:t>
            </a:r>
          </a:p>
          <a:p>
            <a:pPr algn="just"/>
            <a:r>
              <a:rPr lang="en-IN" sz="5000" dirty="0" smtClean="0">
                <a:latin typeface="+mj-lt"/>
              </a:rPr>
              <a:t>Rogi Kalyan Samity – Regular meeting and expenditure above 76%</a:t>
            </a:r>
          </a:p>
          <a:p>
            <a:pPr algn="just"/>
            <a:r>
              <a:rPr lang="en-IN" sz="5000" dirty="0" smtClean="0">
                <a:latin typeface="+mj-lt"/>
              </a:rPr>
              <a:t>Training of VHSNC members and RKS Member carried out for One Day</a:t>
            </a:r>
          </a:p>
          <a:p>
            <a:pPr algn="just"/>
            <a:r>
              <a:rPr lang="en-IN" sz="5000" dirty="0" smtClean="0">
                <a:latin typeface="+mj-lt"/>
              </a:rPr>
              <a:t>Special Support  Structure for ASHAs at CHC/ PHC level</a:t>
            </a:r>
          </a:p>
          <a:p>
            <a:pPr algn="just"/>
            <a:r>
              <a:rPr lang="en-IN" sz="5000" dirty="0" smtClean="0">
                <a:latin typeface="+mj-lt"/>
              </a:rPr>
              <a:t>ASHA Varosha Divas – at Facility level</a:t>
            </a:r>
          </a:p>
          <a:p>
            <a:pPr algn="just"/>
            <a:r>
              <a:rPr lang="en-IN" sz="5000" dirty="0" smtClean="0">
                <a:latin typeface="+mj-lt"/>
              </a:rPr>
              <a:t>Incentivization @ Rs. 20,000/- for best performing GP/ADC under each facility (PHC/CHC/SDH). Concerned GP/ADC have to achieve more than 95 % achievement in three areas out of four. Areas are namely </a:t>
            </a:r>
            <a:r>
              <a:rPr lang="en-IN" sz="5000" b="1" dirty="0" smtClean="0">
                <a:latin typeface="+mj-lt"/>
              </a:rPr>
              <a:t>Inst. Delivery/Full Immunization/Full ANC &amp; HBNC</a:t>
            </a:r>
          </a:p>
          <a:p>
            <a:pPr algn="just"/>
            <a:endParaRPr lang="en-IN" sz="2300" b="1" dirty="0" smtClean="0"/>
          </a:p>
          <a:p>
            <a:pPr algn="just">
              <a:buNone/>
            </a:pPr>
            <a:endParaRPr lang="en-IN" sz="2300" dirty="0" smtClean="0"/>
          </a:p>
          <a:p>
            <a:pPr algn="just">
              <a:buNone/>
            </a:pPr>
            <a:endParaRPr lang="en-IN" sz="2300" dirty="0" smtClean="0"/>
          </a:p>
          <a:p>
            <a:pPr algn="just">
              <a:buNone/>
            </a:pPr>
            <a:endParaRPr lang="en-IN" sz="2300" dirty="0" smtClean="0"/>
          </a:p>
          <a:p>
            <a:pPr algn="just">
              <a:buNone/>
            </a:pPr>
            <a:endParaRPr lang="en-IN" sz="100" dirty="0" smtClean="0"/>
          </a:p>
          <a:p>
            <a:pPr algn="just">
              <a:buNone/>
            </a:pPr>
            <a:r>
              <a:rPr lang="en-IN" sz="5000" b="1" dirty="0" smtClean="0"/>
              <a:t>District Specific Effort (Gomati District): </a:t>
            </a:r>
            <a:r>
              <a:rPr lang="en-IN" sz="5000" dirty="0" smtClean="0"/>
              <a:t>Convergence Meeting  at  </a:t>
            </a:r>
          </a:p>
          <a:p>
            <a:pPr algn="just">
              <a:buNone/>
            </a:pPr>
            <a:endParaRPr lang="en-IN" sz="5000" dirty="0" smtClean="0"/>
          </a:p>
          <a:p>
            <a:pPr algn="just">
              <a:buNone/>
            </a:pPr>
            <a:r>
              <a:rPr lang="en-IN" sz="5000" dirty="0" smtClean="0"/>
              <a:t>                     --- GP Level  </a:t>
            </a:r>
            <a:r>
              <a:rPr lang="en-IN" sz="5000" dirty="0" err="1" smtClean="0"/>
              <a:t>i.e</a:t>
            </a:r>
            <a:r>
              <a:rPr lang="en-IN" sz="5000" dirty="0" smtClean="0"/>
              <a:t> HSC ( within 1</a:t>
            </a:r>
            <a:r>
              <a:rPr lang="en-IN" sz="5000" baseline="30000" dirty="0" smtClean="0"/>
              <a:t>st</a:t>
            </a:r>
            <a:r>
              <a:rPr lang="en-IN" sz="5000" dirty="0" smtClean="0"/>
              <a:t> to 10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day of every month)</a:t>
            </a:r>
          </a:p>
          <a:p>
            <a:pPr algn="just">
              <a:buNone/>
            </a:pPr>
            <a:r>
              <a:rPr lang="en-IN" sz="5000" dirty="0" smtClean="0"/>
              <a:t>                     --- CHC/PHC/SDH level (within 11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to 20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day of every month)</a:t>
            </a:r>
          </a:p>
          <a:p>
            <a:pPr algn="just">
              <a:buNone/>
            </a:pPr>
            <a:r>
              <a:rPr lang="en-IN" sz="5000" dirty="0" smtClean="0"/>
              <a:t>		     --- District level (within 21</a:t>
            </a:r>
            <a:r>
              <a:rPr lang="en-IN" sz="5000" baseline="30000" dirty="0" smtClean="0"/>
              <a:t>st</a:t>
            </a:r>
            <a:r>
              <a:rPr lang="en-IN" sz="5000" dirty="0" smtClean="0"/>
              <a:t> to 30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day of every month)</a:t>
            </a:r>
          </a:p>
          <a:p>
            <a:pPr algn="just"/>
            <a:endParaRPr lang="en-IN" sz="2200" dirty="0" smtClean="0"/>
          </a:p>
          <a:p>
            <a:pPr algn="just"/>
            <a:endParaRPr lang="en-IN" sz="240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en-IN" sz="3600" dirty="0" smtClean="0"/>
              <a:t>Community Process – Through the Lenses</a:t>
            </a:r>
            <a:endParaRPr lang="en-IN" sz="3600" dirty="0"/>
          </a:p>
        </p:txBody>
      </p:sp>
      <p:pic>
        <p:nvPicPr>
          <p:cNvPr id="4" name="Picture 2" descr="E:\Photograph_Tripura_CCM\Photo\PHOTO DOCUMENTATION\DSC_6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32448" cy="2593180"/>
          </a:xfrm>
          <a:prstGeom prst="rect">
            <a:avLst/>
          </a:prstGeom>
          <a:noFill/>
        </p:spPr>
      </p:pic>
      <p:pic>
        <p:nvPicPr>
          <p:cNvPr id="7" name="Picture 2" descr="4 -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0712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Picture\IMG_1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789040"/>
            <a:ext cx="4032448" cy="287464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ghy1\ASHATRNG PIC\2 -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4572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 descr="C:\Users\user\Desktop\ghy1\ASHATRNG PIC\DSC_6340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7930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C:\Users\user\Desktop\ghy1\ASHATRNG PIC\pg first part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38404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6" name="Picture 6" descr="G:\ASHATRNG PIC\Picture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3733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/>
              <a:t>Bottlenecks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3456384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Policy Decision at State Level reg Initiation of CAH - Shifting of Pilot District from Dhalai (HPD) to Gomati District</a:t>
            </a:r>
          </a:p>
          <a:p>
            <a:pPr algn="just">
              <a:buNone/>
            </a:pPr>
            <a:endParaRPr lang="en-IN" dirty="0" smtClean="0"/>
          </a:p>
          <a:p>
            <a:pPr algn="just"/>
            <a:r>
              <a:rPr lang="en-IN" dirty="0" smtClean="0"/>
              <a:t>Priority / Focus on CAH Component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625</Words>
  <Application>Microsoft Office PowerPoint</Application>
  <PresentationFormat>On-screen Show (4:3)</PresentationFormat>
  <Paragraphs>172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Community Action For Health</vt:lpstr>
      <vt:lpstr>Demography</vt:lpstr>
      <vt:lpstr>Gomati District</vt:lpstr>
      <vt:lpstr> Status of Implementation of CAH till 31st January, 2016 </vt:lpstr>
      <vt:lpstr> Status of Implementation of CAH till 31st January, 2016 </vt:lpstr>
      <vt:lpstr>Community Process...The Journey</vt:lpstr>
      <vt:lpstr>Community Process – Through the Lenses</vt:lpstr>
      <vt:lpstr>PowerPoint Presentation</vt:lpstr>
      <vt:lpstr>Bottlenecks</vt:lpstr>
      <vt:lpstr>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ARINDAM</dc:creator>
  <cp:lastModifiedBy>LAL Singh</cp:lastModifiedBy>
  <cp:revision>150</cp:revision>
  <dcterms:created xsi:type="dcterms:W3CDTF">2014-06-04T06:24:03Z</dcterms:created>
  <dcterms:modified xsi:type="dcterms:W3CDTF">2016-12-15T05:24:34Z</dcterms:modified>
</cp:coreProperties>
</file>