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0" r:id="rId2"/>
    <p:sldId id="263" r:id="rId3"/>
    <p:sldId id="303" r:id="rId4"/>
    <p:sldId id="301" r:id="rId5"/>
    <p:sldId id="304" r:id="rId6"/>
    <p:sldId id="275" r:id="rId7"/>
    <p:sldId id="268" r:id="rId8"/>
    <p:sldId id="267" r:id="rId9"/>
    <p:sldId id="315" r:id="rId10"/>
    <p:sldId id="314" r:id="rId11"/>
    <p:sldId id="310" r:id="rId12"/>
    <p:sldId id="311" r:id="rId13"/>
    <p:sldId id="312" r:id="rId14"/>
    <p:sldId id="284" r:id="rId15"/>
    <p:sldId id="313" r:id="rId16"/>
    <p:sldId id="286" r:id="rId17"/>
    <p:sldId id="316" r:id="rId18"/>
    <p:sldId id="317" r:id="rId19"/>
    <p:sldId id="283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6" autoAdjust="0"/>
  </p:normalViewPr>
  <p:slideViewPr>
    <p:cSldViewPr snapToGrid="0" snapToObjects="1">
      <p:cViewPr varScale="1">
        <p:scale>
          <a:sx n="79" d="100"/>
          <a:sy n="79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8659A-379B-4023-91C8-8838FAA3F0C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7F4AE-7764-4625-9EAE-5A7D2499B18B}">
      <dgm:prSet phldrT="[Text]"/>
      <dgm:spPr/>
      <dgm:t>
        <a:bodyPr/>
        <a:lstStyle/>
        <a:p>
          <a:r>
            <a:rPr lang="en-IN" dirty="0"/>
            <a:t>NHM-Core Strategies</a:t>
          </a:r>
          <a:endParaRPr lang="en-US" dirty="0"/>
        </a:p>
      </dgm:t>
    </dgm:pt>
    <dgm:pt modelId="{CA97F65A-8344-4D28-B0E5-72F585292B0F}" type="parTrans" cxnId="{60C709E1-ACC0-48E1-8B5F-7FE9986E5AB1}">
      <dgm:prSet/>
      <dgm:spPr/>
      <dgm:t>
        <a:bodyPr/>
        <a:lstStyle/>
        <a:p>
          <a:endParaRPr lang="en-US"/>
        </a:p>
      </dgm:t>
    </dgm:pt>
    <dgm:pt modelId="{CD430EFE-D259-4B04-B2CB-ED4A4901ECC3}" type="sibTrans" cxnId="{60C709E1-ACC0-48E1-8B5F-7FE9986E5AB1}">
      <dgm:prSet/>
      <dgm:spPr/>
      <dgm:t>
        <a:bodyPr/>
        <a:lstStyle/>
        <a:p>
          <a:endParaRPr lang="en-US"/>
        </a:p>
      </dgm:t>
    </dgm:pt>
    <dgm:pt modelId="{5A4603D7-95D1-4AF4-99E0-C40AC00DAC0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Community Processes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58ABA2-6645-4748-BE80-611F836150C1}" type="parTrans" cxnId="{F1A7DC9F-5722-43B3-B729-0EA4F939725A}">
      <dgm:prSet/>
      <dgm:spPr/>
      <dgm:t>
        <a:bodyPr/>
        <a:lstStyle/>
        <a:p>
          <a:endParaRPr lang="en-US"/>
        </a:p>
      </dgm:t>
    </dgm:pt>
    <dgm:pt modelId="{C75989E3-741A-4EBB-891E-083CCBA5DF7F}" type="sibTrans" cxnId="{F1A7DC9F-5722-43B3-B729-0EA4F939725A}">
      <dgm:prSet/>
      <dgm:spPr/>
      <dgm:t>
        <a:bodyPr/>
        <a:lstStyle/>
        <a:p>
          <a:endParaRPr lang="en-US"/>
        </a:p>
      </dgm:t>
    </dgm:pt>
    <dgm:pt modelId="{F06EE48A-2AC8-45EA-BF1D-6D1F160B1291}">
      <dgm:prSet phldrT="[Text]"/>
      <dgm:spPr/>
      <dgm:t>
        <a:bodyPr/>
        <a:lstStyle/>
        <a:p>
          <a:r>
            <a:rPr lang="en-IN" dirty="0"/>
            <a:t>Flexible Financing </a:t>
          </a:r>
          <a:endParaRPr lang="en-US" dirty="0"/>
        </a:p>
      </dgm:t>
    </dgm:pt>
    <dgm:pt modelId="{83B51954-F0A6-462A-AEA3-D2A618FF8AEB}" type="parTrans" cxnId="{CFB94B96-5954-4427-8B1D-4B68945F35AD}">
      <dgm:prSet/>
      <dgm:spPr/>
      <dgm:t>
        <a:bodyPr/>
        <a:lstStyle/>
        <a:p>
          <a:endParaRPr lang="en-US"/>
        </a:p>
      </dgm:t>
    </dgm:pt>
    <dgm:pt modelId="{A495CBA7-FA48-4257-BA29-DCF486D4CE64}" type="sibTrans" cxnId="{CFB94B96-5954-4427-8B1D-4B68945F35AD}">
      <dgm:prSet/>
      <dgm:spPr/>
      <dgm:t>
        <a:bodyPr/>
        <a:lstStyle/>
        <a:p>
          <a:endParaRPr lang="en-US"/>
        </a:p>
      </dgm:t>
    </dgm:pt>
    <dgm:pt modelId="{C0116FCD-E0B0-4960-A633-408E84082449}">
      <dgm:prSet phldrT="[Text]"/>
      <dgm:spPr/>
      <dgm:t>
        <a:bodyPr/>
        <a:lstStyle/>
        <a:p>
          <a:r>
            <a:rPr lang="en-IN" dirty="0"/>
            <a:t>Monitoring Progress Against Standards </a:t>
          </a:r>
          <a:endParaRPr lang="en-US" dirty="0"/>
        </a:p>
      </dgm:t>
    </dgm:pt>
    <dgm:pt modelId="{746EE4D7-C7BB-42D9-A7A2-87193EB3AA11}" type="parTrans" cxnId="{FFDD8F3D-517E-43E1-B6CC-82BF728E4242}">
      <dgm:prSet/>
      <dgm:spPr/>
      <dgm:t>
        <a:bodyPr/>
        <a:lstStyle/>
        <a:p>
          <a:endParaRPr lang="en-US"/>
        </a:p>
      </dgm:t>
    </dgm:pt>
    <dgm:pt modelId="{90672AB2-2622-47B3-80BF-8CF8467D2A36}" type="sibTrans" cxnId="{FFDD8F3D-517E-43E1-B6CC-82BF728E4242}">
      <dgm:prSet/>
      <dgm:spPr/>
      <dgm:t>
        <a:bodyPr/>
        <a:lstStyle/>
        <a:p>
          <a:endParaRPr lang="en-US"/>
        </a:p>
      </dgm:t>
    </dgm:pt>
    <dgm:pt modelId="{AE98D645-732B-4F11-B9E5-90933A2B647A}">
      <dgm:prSet/>
      <dgm:spPr/>
      <dgm:t>
        <a:bodyPr/>
        <a:lstStyle/>
        <a:p>
          <a:r>
            <a:rPr lang="en-IN" dirty="0"/>
            <a:t>Innovation in Human Resource Management</a:t>
          </a:r>
          <a:endParaRPr lang="en-US" dirty="0"/>
        </a:p>
      </dgm:t>
    </dgm:pt>
    <dgm:pt modelId="{88984FBD-3A01-4CC2-BE29-4E955184A436}" type="parTrans" cxnId="{0A0AFB94-3521-441B-94C6-59DF7718C69A}">
      <dgm:prSet/>
      <dgm:spPr/>
      <dgm:t>
        <a:bodyPr/>
        <a:lstStyle/>
        <a:p>
          <a:endParaRPr lang="en-US"/>
        </a:p>
      </dgm:t>
    </dgm:pt>
    <dgm:pt modelId="{78F44F5D-D05B-4139-BA17-FDA406B983B8}" type="sibTrans" cxnId="{0A0AFB94-3521-441B-94C6-59DF7718C69A}">
      <dgm:prSet/>
      <dgm:spPr/>
      <dgm:t>
        <a:bodyPr/>
        <a:lstStyle/>
        <a:p>
          <a:endParaRPr lang="en-US"/>
        </a:p>
      </dgm:t>
    </dgm:pt>
    <dgm:pt modelId="{2B35DD50-AFF9-488E-A221-BF5560B90B53}">
      <dgm:prSet/>
      <dgm:spPr/>
      <dgm:t>
        <a:bodyPr/>
        <a:lstStyle/>
        <a:p>
          <a:r>
            <a:rPr lang="en-US" dirty="0"/>
            <a:t>Expanding</a:t>
          </a:r>
          <a:r>
            <a:rPr lang="en-US" baseline="0" dirty="0"/>
            <a:t> service delivery and entitlements towards UHC</a:t>
          </a:r>
          <a:endParaRPr lang="en-US" dirty="0"/>
        </a:p>
      </dgm:t>
    </dgm:pt>
    <dgm:pt modelId="{8F0D956A-F5FC-4FE3-9478-CF0A8B237633}" type="parTrans" cxnId="{CBA72582-F0A1-462F-8A5D-8829D5CE71B0}">
      <dgm:prSet/>
      <dgm:spPr/>
      <dgm:t>
        <a:bodyPr/>
        <a:lstStyle/>
        <a:p>
          <a:endParaRPr lang="en-US"/>
        </a:p>
      </dgm:t>
    </dgm:pt>
    <dgm:pt modelId="{1DE5EEDE-DE15-4A43-880C-9414923EE614}" type="sibTrans" cxnId="{CBA72582-F0A1-462F-8A5D-8829D5CE71B0}">
      <dgm:prSet/>
      <dgm:spPr/>
      <dgm:t>
        <a:bodyPr/>
        <a:lstStyle/>
        <a:p>
          <a:endParaRPr lang="en-US"/>
        </a:p>
      </dgm:t>
    </dgm:pt>
    <dgm:pt modelId="{63E52655-9D42-4D9E-B67D-1BA7DFBC31FF}" type="pres">
      <dgm:prSet presAssocID="{ED48659A-379B-4023-91C8-8838FAA3F0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03C87-0336-4A28-8AA0-D787B013E9FC}" type="pres">
      <dgm:prSet presAssocID="{F8A7F4AE-7764-4625-9EAE-5A7D2499B18B}" presName="centerShape" presStyleLbl="node0" presStyleIdx="0" presStyleCnt="1"/>
      <dgm:spPr/>
      <dgm:t>
        <a:bodyPr/>
        <a:lstStyle/>
        <a:p>
          <a:endParaRPr lang="en-US"/>
        </a:p>
      </dgm:t>
    </dgm:pt>
    <dgm:pt modelId="{45112533-FCFA-497B-A797-86410BC071DF}" type="pres">
      <dgm:prSet presAssocID="{3858ABA2-6645-4748-BE80-611F836150C1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8CCB84F8-2E06-4380-A495-6DE956F90306}" type="pres">
      <dgm:prSet presAssocID="{5A4603D7-95D1-4AF4-99E0-C40AC00DAC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CDD25-4021-4B5A-BF41-50176EAE6DFC}" type="pres">
      <dgm:prSet presAssocID="{83B51954-F0A6-462A-AEA3-D2A618FF8AEB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36916E1E-0BA7-4FE2-8453-5C125BB4ACEF}" type="pres">
      <dgm:prSet presAssocID="{F06EE48A-2AC8-45EA-BF1D-6D1F160B12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E96A0-1C0A-4B85-B0EB-3FC59D3A12F0}" type="pres">
      <dgm:prSet presAssocID="{746EE4D7-C7BB-42D9-A7A2-87193EB3AA1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89B11BEA-4AB2-4654-9C42-05A2BD10C579}" type="pres">
      <dgm:prSet presAssocID="{C0116FCD-E0B0-4960-A633-408E840824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0BF2E-7875-444A-9A8C-0987958F5146}" type="pres">
      <dgm:prSet presAssocID="{88984FBD-3A01-4CC2-BE29-4E955184A43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FC50BD77-0933-4B96-9DFB-0D73745D1637}" type="pres">
      <dgm:prSet presAssocID="{AE98D645-732B-4F11-B9E5-90933A2B64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338E2-0D54-4E71-B887-2085B633B559}" type="pres">
      <dgm:prSet presAssocID="{8F0D956A-F5FC-4FE3-9478-CF0A8B23763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C56208CC-2BE2-4340-8424-6EAD3544B4ED}" type="pres">
      <dgm:prSet presAssocID="{2B35DD50-AFF9-488E-A221-BF5560B90B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72582-F0A1-462F-8A5D-8829D5CE71B0}" srcId="{F8A7F4AE-7764-4625-9EAE-5A7D2499B18B}" destId="{2B35DD50-AFF9-488E-A221-BF5560B90B53}" srcOrd="4" destOrd="0" parTransId="{8F0D956A-F5FC-4FE3-9478-CF0A8B237633}" sibTransId="{1DE5EEDE-DE15-4A43-880C-9414923EE614}"/>
    <dgm:cxn modelId="{1FBF2B03-1080-4483-A7F1-A388ACFD76CA}" type="presOf" srcId="{F06EE48A-2AC8-45EA-BF1D-6D1F160B1291}" destId="{36916E1E-0BA7-4FE2-8453-5C125BB4ACEF}" srcOrd="0" destOrd="0" presId="urn:microsoft.com/office/officeart/2005/8/layout/radial4"/>
    <dgm:cxn modelId="{5A5EF43D-CB67-4182-8F0E-960A0FD54D4A}" type="presOf" srcId="{8F0D956A-F5FC-4FE3-9478-CF0A8B237633}" destId="{40E338E2-0D54-4E71-B887-2085B633B559}" srcOrd="0" destOrd="0" presId="urn:microsoft.com/office/officeart/2005/8/layout/radial4"/>
    <dgm:cxn modelId="{F1A7DC9F-5722-43B3-B729-0EA4F939725A}" srcId="{F8A7F4AE-7764-4625-9EAE-5A7D2499B18B}" destId="{5A4603D7-95D1-4AF4-99E0-C40AC00DAC03}" srcOrd="0" destOrd="0" parTransId="{3858ABA2-6645-4748-BE80-611F836150C1}" sibTransId="{C75989E3-741A-4EBB-891E-083CCBA5DF7F}"/>
    <dgm:cxn modelId="{A1F36B9E-B17A-4DDF-AA8E-7081F21EE888}" type="presOf" srcId="{C0116FCD-E0B0-4960-A633-408E84082449}" destId="{89B11BEA-4AB2-4654-9C42-05A2BD10C579}" srcOrd="0" destOrd="0" presId="urn:microsoft.com/office/officeart/2005/8/layout/radial4"/>
    <dgm:cxn modelId="{66F73149-5B0B-4D33-875A-7195E913C82C}" type="presOf" srcId="{88984FBD-3A01-4CC2-BE29-4E955184A436}" destId="{6DC0BF2E-7875-444A-9A8C-0987958F5146}" srcOrd="0" destOrd="0" presId="urn:microsoft.com/office/officeart/2005/8/layout/radial4"/>
    <dgm:cxn modelId="{26E1E912-8B75-4437-8E39-1C76177FBED3}" type="presOf" srcId="{5A4603D7-95D1-4AF4-99E0-C40AC00DAC03}" destId="{8CCB84F8-2E06-4380-A495-6DE956F90306}" srcOrd="0" destOrd="0" presId="urn:microsoft.com/office/officeart/2005/8/layout/radial4"/>
    <dgm:cxn modelId="{D9AD895B-67F3-4294-A95D-56B4422FB38F}" type="presOf" srcId="{ED48659A-379B-4023-91C8-8838FAA3F0C6}" destId="{63E52655-9D42-4D9E-B67D-1BA7DFBC31FF}" srcOrd="0" destOrd="0" presId="urn:microsoft.com/office/officeart/2005/8/layout/radial4"/>
    <dgm:cxn modelId="{60C709E1-ACC0-48E1-8B5F-7FE9986E5AB1}" srcId="{ED48659A-379B-4023-91C8-8838FAA3F0C6}" destId="{F8A7F4AE-7764-4625-9EAE-5A7D2499B18B}" srcOrd="0" destOrd="0" parTransId="{CA97F65A-8344-4D28-B0E5-72F585292B0F}" sibTransId="{CD430EFE-D259-4B04-B2CB-ED4A4901ECC3}"/>
    <dgm:cxn modelId="{154479F6-EC14-42FF-8471-94B22FF4482B}" type="presOf" srcId="{746EE4D7-C7BB-42D9-A7A2-87193EB3AA11}" destId="{0C0E96A0-1C0A-4B85-B0EB-3FC59D3A12F0}" srcOrd="0" destOrd="0" presId="urn:microsoft.com/office/officeart/2005/8/layout/radial4"/>
    <dgm:cxn modelId="{51D1A01B-DF0B-4B9A-B91D-179020FB267E}" type="presOf" srcId="{83B51954-F0A6-462A-AEA3-D2A618FF8AEB}" destId="{751CDD25-4021-4B5A-BF41-50176EAE6DFC}" srcOrd="0" destOrd="0" presId="urn:microsoft.com/office/officeart/2005/8/layout/radial4"/>
    <dgm:cxn modelId="{CFB94B96-5954-4427-8B1D-4B68945F35AD}" srcId="{F8A7F4AE-7764-4625-9EAE-5A7D2499B18B}" destId="{F06EE48A-2AC8-45EA-BF1D-6D1F160B1291}" srcOrd="1" destOrd="0" parTransId="{83B51954-F0A6-462A-AEA3-D2A618FF8AEB}" sibTransId="{A495CBA7-FA48-4257-BA29-DCF486D4CE64}"/>
    <dgm:cxn modelId="{18269D00-62DF-424B-976E-D70BBB4CCCE3}" type="presOf" srcId="{2B35DD50-AFF9-488E-A221-BF5560B90B53}" destId="{C56208CC-2BE2-4340-8424-6EAD3544B4ED}" srcOrd="0" destOrd="0" presId="urn:microsoft.com/office/officeart/2005/8/layout/radial4"/>
    <dgm:cxn modelId="{70BC4FA5-23A7-4C0F-ABC0-9990385202CD}" type="presOf" srcId="{AE98D645-732B-4F11-B9E5-90933A2B647A}" destId="{FC50BD77-0933-4B96-9DFB-0D73745D1637}" srcOrd="0" destOrd="0" presId="urn:microsoft.com/office/officeart/2005/8/layout/radial4"/>
    <dgm:cxn modelId="{01D2B1CB-646E-4BD2-8D0E-CBDCE9B0D570}" type="presOf" srcId="{3858ABA2-6645-4748-BE80-611F836150C1}" destId="{45112533-FCFA-497B-A797-86410BC071DF}" srcOrd="0" destOrd="0" presId="urn:microsoft.com/office/officeart/2005/8/layout/radial4"/>
    <dgm:cxn modelId="{0A0AFB94-3521-441B-94C6-59DF7718C69A}" srcId="{F8A7F4AE-7764-4625-9EAE-5A7D2499B18B}" destId="{AE98D645-732B-4F11-B9E5-90933A2B647A}" srcOrd="3" destOrd="0" parTransId="{88984FBD-3A01-4CC2-BE29-4E955184A436}" sibTransId="{78F44F5D-D05B-4139-BA17-FDA406B983B8}"/>
    <dgm:cxn modelId="{FFDD8F3D-517E-43E1-B6CC-82BF728E4242}" srcId="{F8A7F4AE-7764-4625-9EAE-5A7D2499B18B}" destId="{C0116FCD-E0B0-4960-A633-408E84082449}" srcOrd="2" destOrd="0" parTransId="{746EE4D7-C7BB-42D9-A7A2-87193EB3AA11}" sibTransId="{90672AB2-2622-47B3-80BF-8CF8467D2A36}"/>
    <dgm:cxn modelId="{5C513A88-BC5D-4AF9-9354-91FE519D542A}" type="presOf" srcId="{F8A7F4AE-7764-4625-9EAE-5A7D2499B18B}" destId="{9BC03C87-0336-4A28-8AA0-D787B013E9FC}" srcOrd="0" destOrd="0" presId="urn:microsoft.com/office/officeart/2005/8/layout/radial4"/>
    <dgm:cxn modelId="{27D11715-0C38-4E3D-A726-63C954FA872B}" type="presParOf" srcId="{63E52655-9D42-4D9E-B67D-1BA7DFBC31FF}" destId="{9BC03C87-0336-4A28-8AA0-D787B013E9FC}" srcOrd="0" destOrd="0" presId="urn:microsoft.com/office/officeart/2005/8/layout/radial4"/>
    <dgm:cxn modelId="{A9870DFF-9271-4854-9B8A-BBB05ED6DC02}" type="presParOf" srcId="{63E52655-9D42-4D9E-B67D-1BA7DFBC31FF}" destId="{45112533-FCFA-497B-A797-86410BC071DF}" srcOrd="1" destOrd="0" presId="urn:microsoft.com/office/officeart/2005/8/layout/radial4"/>
    <dgm:cxn modelId="{9A81AAF0-D398-4FE1-982E-A0422E98568E}" type="presParOf" srcId="{63E52655-9D42-4D9E-B67D-1BA7DFBC31FF}" destId="{8CCB84F8-2E06-4380-A495-6DE956F90306}" srcOrd="2" destOrd="0" presId="urn:microsoft.com/office/officeart/2005/8/layout/radial4"/>
    <dgm:cxn modelId="{EA5E1A71-F361-42B4-8DEF-B1F86B18D780}" type="presParOf" srcId="{63E52655-9D42-4D9E-B67D-1BA7DFBC31FF}" destId="{751CDD25-4021-4B5A-BF41-50176EAE6DFC}" srcOrd="3" destOrd="0" presId="urn:microsoft.com/office/officeart/2005/8/layout/radial4"/>
    <dgm:cxn modelId="{BA5E5EF1-9C66-4928-9430-8B4261D695F3}" type="presParOf" srcId="{63E52655-9D42-4D9E-B67D-1BA7DFBC31FF}" destId="{36916E1E-0BA7-4FE2-8453-5C125BB4ACEF}" srcOrd="4" destOrd="0" presId="urn:microsoft.com/office/officeart/2005/8/layout/radial4"/>
    <dgm:cxn modelId="{7C363C02-C1BC-4F67-A385-509852BEB569}" type="presParOf" srcId="{63E52655-9D42-4D9E-B67D-1BA7DFBC31FF}" destId="{0C0E96A0-1C0A-4B85-B0EB-3FC59D3A12F0}" srcOrd="5" destOrd="0" presId="urn:microsoft.com/office/officeart/2005/8/layout/radial4"/>
    <dgm:cxn modelId="{1F9DE887-04CB-421B-BFFD-7AD81A1A1C27}" type="presParOf" srcId="{63E52655-9D42-4D9E-B67D-1BA7DFBC31FF}" destId="{89B11BEA-4AB2-4654-9C42-05A2BD10C579}" srcOrd="6" destOrd="0" presId="urn:microsoft.com/office/officeart/2005/8/layout/radial4"/>
    <dgm:cxn modelId="{61995686-A4AF-4E9B-AA2C-AB224231ED33}" type="presParOf" srcId="{63E52655-9D42-4D9E-B67D-1BA7DFBC31FF}" destId="{6DC0BF2E-7875-444A-9A8C-0987958F5146}" srcOrd="7" destOrd="0" presId="urn:microsoft.com/office/officeart/2005/8/layout/radial4"/>
    <dgm:cxn modelId="{02D9AA1E-51A1-41C5-B2B9-E2E619B743C6}" type="presParOf" srcId="{63E52655-9D42-4D9E-B67D-1BA7DFBC31FF}" destId="{FC50BD77-0933-4B96-9DFB-0D73745D1637}" srcOrd="8" destOrd="0" presId="urn:microsoft.com/office/officeart/2005/8/layout/radial4"/>
    <dgm:cxn modelId="{8C890E48-DA03-4177-8378-6509B83A97C9}" type="presParOf" srcId="{63E52655-9D42-4D9E-B67D-1BA7DFBC31FF}" destId="{40E338E2-0D54-4E71-B887-2085B633B559}" srcOrd="9" destOrd="0" presId="urn:microsoft.com/office/officeart/2005/8/layout/radial4"/>
    <dgm:cxn modelId="{A9CEAB8D-E107-49FB-9D68-565547F04B0B}" type="presParOf" srcId="{63E52655-9D42-4D9E-B67D-1BA7DFBC31FF}" destId="{C56208CC-2BE2-4340-8424-6EAD3544B4E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61FB1-FD16-4ADC-8C69-D780F843DDA3}" type="doc">
      <dgm:prSet loTypeId="urn:microsoft.com/office/officeart/2005/8/layout/radial3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5E36C1D-77E2-4C9C-9743-A42FF2EB1A5E}">
      <dgm:prSet phldrT="[Text]" custT="1"/>
      <dgm:spPr/>
      <dgm:t>
        <a:bodyPr/>
        <a:lstStyle/>
        <a:p>
          <a:r>
            <a:rPr lang="en-IN" sz="2800" b="1" dirty="0"/>
            <a:t>ASHA-(urban and rural) 8,60,000</a:t>
          </a:r>
        </a:p>
        <a:p>
          <a:endParaRPr lang="en-IN" sz="2800" b="1" dirty="0"/>
        </a:p>
      </dgm:t>
    </dgm:pt>
    <dgm:pt modelId="{BD896629-09A7-4F2D-8597-379858CF90CA}" type="parTrans" cxnId="{AB5107D3-C3A3-4439-95F4-33A0DE909468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515CC3AD-0CEC-41A7-9918-F0BE12E44917}" type="sibTrans" cxnId="{AB5107D3-C3A3-4439-95F4-33A0DE909468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98FD9F5F-7E37-4FD9-ADCB-261796B8C2A3}">
      <dgm:prSet phldrT="[Text]" custT="1"/>
      <dgm:spPr/>
      <dgm:t>
        <a:bodyPr/>
        <a:lstStyle/>
        <a:p>
          <a:r>
            <a:rPr lang="en-IN" sz="2000" b="1"/>
            <a:t>Skill building </a:t>
          </a:r>
          <a:endParaRPr lang="en-IN" sz="2000" b="1" dirty="0"/>
        </a:p>
      </dgm:t>
    </dgm:pt>
    <dgm:pt modelId="{16B3AEF2-A8B5-4D82-B017-EE3891275207}" type="parTrans" cxnId="{A6A6B9EC-F7D6-43E6-83F7-49EEC4FDE8E0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134AD0DD-8CCF-41DA-AC53-DCD0A4E043B0}" type="sibTrans" cxnId="{A6A6B9EC-F7D6-43E6-83F7-49EEC4FDE8E0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D7A6A64A-7CA8-4288-AD1B-E363844B216D}">
      <dgm:prSet phldrT="[Text]" custT="1"/>
      <dgm:spPr/>
      <dgm:t>
        <a:bodyPr/>
        <a:lstStyle/>
        <a:p>
          <a:r>
            <a:rPr lang="en-IN" sz="2000" b="1" dirty="0"/>
            <a:t>Blended Payments: Fixed and Task Based Incentives </a:t>
          </a:r>
        </a:p>
      </dgm:t>
    </dgm:pt>
    <dgm:pt modelId="{4079E745-8F98-470F-B6C5-EF365DDC2524}" type="parTrans" cxnId="{84DBFF31-BE98-476E-905F-F59C1603C8DE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02598110-DA10-430A-94C1-4FEA7DA236C9}" type="sibTrans" cxnId="{84DBFF31-BE98-476E-905F-F59C1603C8DE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2D14D44E-E317-422B-A4C0-B43E0195C1E2}">
      <dgm:prSet phldrT="[Text]" custT="1"/>
      <dgm:spPr/>
      <dgm:t>
        <a:bodyPr/>
        <a:lstStyle/>
        <a:p>
          <a:r>
            <a:rPr lang="en-IN" sz="2000" b="1"/>
            <a:t>Equipment/ Drug Kits</a:t>
          </a:r>
          <a:endParaRPr lang="en-IN" sz="2000" b="1" dirty="0"/>
        </a:p>
      </dgm:t>
    </dgm:pt>
    <dgm:pt modelId="{EB8784A1-5BE9-4F55-B8EA-864237C394EC}" type="parTrans" cxnId="{0501EF73-F906-452F-B382-3DA3EFAE9E09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ED491FBE-42FE-4611-B4D1-BD69C60ED52D}" type="sibTrans" cxnId="{0501EF73-F906-452F-B382-3DA3EFAE9E09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B8BDCB4C-BA94-412E-8AE2-1A7A09407531}">
      <dgm:prSet phldrT="[Text]" custT="1"/>
      <dgm:spPr/>
      <dgm:t>
        <a:bodyPr/>
        <a:lstStyle/>
        <a:p>
          <a:r>
            <a:rPr lang="en-IN" sz="2000" b="1"/>
            <a:t>Support /Training structure </a:t>
          </a:r>
          <a:endParaRPr lang="en-IN" sz="2000" b="1" dirty="0"/>
        </a:p>
      </dgm:t>
    </dgm:pt>
    <dgm:pt modelId="{DED8C015-4365-47DD-91B3-BF5E0CEB35E8}" type="parTrans" cxnId="{0CC2BC96-606E-4629-ACE4-126F3F7E86FB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4D3ADA15-CAED-4ABC-919C-6983EC554E9E}" type="sibTrans" cxnId="{0CC2BC96-606E-4629-ACE4-126F3F7E86FB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E700977E-E6D3-44CB-85C7-649918D6B805}">
      <dgm:prSet custT="1"/>
      <dgm:spPr/>
      <dgm:t>
        <a:bodyPr/>
        <a:lstStyle/>
        <a:p>
          <a:r>
            <a:rPr lang="en-IN" sz="2000" b="1" dirty="0"/>
            <a:t>Career Opportunities </a:t>
          </a:r>
        </a:p>
      </dgm:t>
    </dgm:pt>
    <dgm:pt modelId="{BB3BEA09-DEED-4A89-938F-77A135B1D3F7}" type="parTrans" cxnId="{1808BCAD-09CB-4FFF-B679-5AD25BC0CBAF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8DECC709-9F7A-40CC-AE66-5DEFFA440C2D}" type="sibTrans" cxnId="{1808BCAD-09CB-4FFF-B679-5AD25BC0CBAF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DF44D5FB-E17D-4632-9487-8A07F73FDEA5}">
      <dgm:prSet custT="1"/>
      <dgm:spPr/>
      <dgm:t>
        <a:bodyPr/>
        <a:lstStyle/>
        <a:p>
          <a:r>
            <a:rPr lang="en-IN" sz="2000" b="1"/>
            <a:t>Grievance Redressal </a:t>
          </a:r>
          <a:endParaRPr lang="en-IN" sz="2000" b="1" dirty="0"/>
        </a:p>
      </dgm:t>
    </dgm:pt>
    <dgm:pt modelId="{A8BCE07F-A847-44F1-AA15-10D70DB9B814}" type="parTrans" cxnId="{5925CD17-3F21-4A1D-A7AA-03189AAE6927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C60FA4DB-69D0-4965-848E-F0D29E510F18}" type="sibTrans" cxnId="{5925CD17-3F21-4A1D-A7AA-03189AAE6927}">
      <dgm:prSet/>
      <dgm:spPr/>
      <dgm:t>
        <a:bodyPr/>
        <a:lstStyle/>
        <a:p>
          <a:endParaRPr lang="en-IN" sz="2000" b="1">
            <a:solidFill>
              <a:schemeClr val="bg1"/>
            </a:solidFill>
          </a:endParaRPr>
        </a:p>
      </dgm:t>
    </dgm:pt>
    <dgm:pt modelId="{D3250ED2-55C4-4123-885C-7EE49ADEBA02}" type="pres">
      <dgm:prSet presAssocID="{05661FB1-FD16-4ADC-8C69-D780F843DD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12006-D007-48A7-91C0-56F41365764C}" type="pres">
      <dgm:prSet presAssocID="{05661FB1-FD16-4ADC-8C69-D780F843DDA3}" presName="radial" presStyleCnt="0">
        <dgm:presLayoutVars>
          <dgm:animLvl val="ctr"/>
        </dgm:presLayoutVars>
      </dgm:prSet>
      <dgm:spPr/>
    </dgm:pt>
    <dgm:pt modelId="{FE396AC7-F155-4A99-AB0F-FE5A88AB11A4}" type="pres">
      <dgm:prSet presAssocID="{25E36C1D-77E2-4C9C-9743-A42FF2EB1A5E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87E13E6A-00C4-4C6F-BD49-54B705ECF177}" type="pres">
      <dgm:prSet presAssocID="{98FD9F5F-7E37-4FD9-ADCB-261796B8C2A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50A23-79A1-46CE-A78F-ED94834CDEBC}" type="pres">
      <dgm:prSet presAssocID="{D7A6A64A-7CA8-4288-AD1B-E363844B216D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597F0-9FAD-47E1-8ED4-D99938CFA197}" type="pres">
      <dgm:prSet presAssocID="{E700977E-E6D3-44CB-85C7-649918D6B805}" presName="node" presStyleLbl="vennNode1" presStyleIdx="3" presStyleCnt="7" custScaleX="10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2BBE9-0475-43A9-8E00-CECA235833EC}" type="pres">
      <dgm:prSet presAssocID="{DF44D5FB-E17D-4632-9487-8A07F73FDEA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FD93-DC12-4C4F-A750-A0A6F0F8EA9F}" type="pres">
      <dgm:prSet presAssocID="{2D14D44E-E317-422B-A4C0-B43E0195C1E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60517-762E-4A18-A41A-21022A3408EF}" type="pres">
      <dgm:prSet presAssocID="{B8BDCB4C-BA94-412E-8AE2-1A7A09407531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272B1-F7E1-41A3-A603-08A40608D072}" type="presOf" srcId="{E700977E-E6D3-44CB-85C7-649918D6B805}" destId="{E42597F0-9FAD-47E1-8ED4-D99938CFA197}" srcOrd="0" destOrd="0" presId="urn:microsoft.com/office/officeart/2005/8/layout/radial3"/>
    <dgm:cxn modelId="{5925CD17-3F21-4A1D-A7AA-03189AAE6927}" srcId="{25E36C1D-77E2-4C9C-9743-A42FF2EB1A5E}" destId="{DF44D5FB-E17D-4632-9487-8A07F73FDEA5}" srcOrd="3" destOrd="0" parTransId="{A8BCE07F-A847-44F1-AA15-10D70DB9B814}" sibTransId="{C60FA4DB-69D0-4965-848E-F0D29E510F18}"/>
    <dgm:cxn modelId="{B72B8BDA-92F8-49D4-97BE-4BF5282883EA}" type="presOf" srcId="{B8BDCB4C-BA94-412E-8AE2-1A7A09407531}" destId="{F4B60517-762E-4A18-A41A-21022A3408EF}" srcOrd="0" destOrd="0" presId="urn:microsoft.com/office/officeart/2005/8/layout/radial3"/>
    <dgm:cxn modelId="{27D2FB4C-C46D-4336-A563-587E60063DFC}" type="presOf" srcId="{05661FB1-FD16-4ADC-8C69-D780F843DDA3}" destId="{D3250ED2-55C4-4123-885C-7EE49ADEBA02}" srcOrd="0" destOrd="0" presId="urn:microsoft.com/office/officeart/2005/8/layout/radial3"/>
    <dgm:cxn modelId="{A4F3A4F2-FEBA-451C-9D9A-D086D4852DEC}" type="presOf" srcId="{2D14D44E-E317-422B-A4C0-B43E0195C1E2}" destId="{7E6BFD93-DC12-4C4F-A750-A0A6F0F8EA9F}" srcOrd="0" destOrd="0" presId="urn:microsoft.com/office/officeart/2005/8/layout/radial3"/>
    <dgm:cxn modelId="{0501EF73-F906-452F-B382-3DA3EFAE9E09}" srcId="{25E36C1D-77E2-4C9C-9743-A42FF2EB1A5E}" destId="{2D14D44E-E317-422B-A4C0-B43E0195C1E2}" srcOrd="4" destOrd="0" parTransId="{EB8784A1-5BE9-4F55-B8EA-864237C394EC}" sibTransId="{ED491FBE-42FE-4611-B4D1-BD69C60ED52D}"/>
    <dgm:cxn modelId="{0CC2BC96-606E-4629-ACE4-126F3F7E86FB}" srcId="{25E36C1D-77E2-4C9C-9743-A42FF2EB1A5E}" destId="{B8BDCB4C-BA94-412E-8AE2-1A7A09407531}" srcOrd="5" destOrd="0" parTransId="{DED8C015-4365-47DD-91B3-BF5E0CEB35E8}" sibTransId="{4D3ADA15-CAED-4ABC-919C-6983EC554E9E}"/>
    <dgm:cxn modelId="{1808BCAD-09CB-4FFF-B679-5AD25BC0CBAF}" srcId="{25E36C1D-77E2-4C9C-9743-A42FF2EB1A5E}" destId="{E700977E-E6D3-44CB-85C7-649918D6B805}" srcOrd="2" destOrd="0" parTransId="{BB3BEA09-DEED-4A89-938F-77A135B1D3F7}" sibTransId="{8DECC709-9F7A-40CC-AE66-5DEFFA440C2D}"/>
    <dgm:cxn modelId="{A6A6B9EC-F7D6-43E6-83F7-49EEC4FDE8E0}" srcId="{25E36C1D-77E2-4C9C-9743-A42FF2EB1A5E}" destId="{98FD9F5F-7E37-4FD9-ADCB-261796B8C2A3}" srcOrd="0" destOrd="0" parTransId="{16B3AEF2-A8B5-4D82-B017-EE3891275207}" sibTransId="{134AD0DD-8CCF-41DA-AC53-DCD0A4E043B0}"/>
    <dgm:cxn modelId="{AB5107D3-C3A3-4439-95F4-33A0DE909468}" srcId="{05661FB1-FD16-4ADC-8C69-D780F843DDA3}" destId="{25E36C1D-77E2-4C9C-9743-A42FF2EB1A5E}" srcOrd="0" destOrd="0" parTransId="{BD896629-09A7-4F2D-8597-379858CF90CA}" sibTransId="{515CC3AD-0CEC-41A7-9918-F0BE12E44917}"/>
    <dgm:cxn modelId="{730E6F63-88DF-40AF-87B0-731B5BF634D2}" type="presOf" srcId="{DF44D5FB-E17D-4632-9487-8A07F73FDEA5}" destId="{50C2BBE9-0475-43A9-8E00-CECA235833EC}" srcOrd="0" destOrd="0" presId="urn:microsoft.com/office/officeart/2005/8/layout/radial3"/>
    <dgm:cxn modelId="{84DBFF31-BE98-476E-905F-F59C1603C8DE}" srcId="{25E36C1D-77E2-4C9C-9743-A42FF2EB1A5E}" destId="{D7A6A64A-7CA8-4288-AD1B-E363844B216D}" srcOrd="1" destOrd="0" parTransId="{4079E745-8F98-470F-B6C5-EF365DDC2524}" sibTransId="{02598110-DA10-430A-94C1-4FEA7DA236C9}"/>
    <dgm:cxn modelId="{34A1CA7B-AB07-447E-91D8-1FCCF9B05438}" type="presOf" srcId="{98FD9F5F-7E37-4FD9-ADCB-261796B8C2A3}" destId="{87E13E6A-00C4-4C6F-BD49-54B705ECF177}" srcOrd="0" destOrd="0" presId="urn:microsoft.com/office/officeart/2005/8/layout/radial3"/>
    <dgm:cxn modelId="{0D60A70F-0776-41BC-9052-4FF6083D4DAE}" type="presOf" srcId="{25E36C1D-77E2-4C9C-9743-A42FF2EB1A5E}" destId="{FE396AC7-F155-4A99-AB0F-FE5A88AB11A4}" srcOrd="0" destOrd="0" presId="urn:microsoft.com/office/officeart/2005/8/layout/radial3"/>
    <dgm:cxn modelId="{3865D03C-3E76-438E-85DC-FB1210FEC19F}" type="presOf" srcId="{D7A6A64A-7CA8-4288-AD1B-E363844B216D}" destId="{7C950A23-79A1-46CE-A78F-ED94834CDEBC}" srcOrd="0" destOrd="0" presId="urn:microsoft.com/office/officeart/2005/8/layout/radial3"/>
    <dgm:cxn modelId="{0BE01E6F-A7D8-4E76-A233-A01E9A9AC31B}" type="presParOf" srcId="{D3250ED2-55C4-4123-885C-7EE49ADEBA02}" destId="{6E712006-D007-48A7-91C0-56F41365764C}" srcOrd="0" destOrd="0" presId="urn:microsoft.com/office/officeart/2005/8/layout/radial3"/>
    <dgm:cxn modelId="{5950B439-FB6D-40C3-9A25-6D38F8A8AF0B}" type="presParOf" srcId="{6E712006-D007-48A7-91C0-56F41365764C}" destId="{FE396AC7-F155-4A99-AB0F-FE5A88AB11A4}" srcOrd="0" destOrd="0" presId="urn:microsoft.com/office/officeart/2005/8/layout/radial3"/>
    <dgm:cxn modelId="{1A3C9790-1EE6-46CD-8AFF-8FCB32528E38}" type="presParOf" srcId="{6E712006-D007-48A7-91C0-56F41365764C}" destId="{87E13E6A-00C4-4C6F-BD49-54B705ECF177}" srcOrd="1" destOrd="0" presId="urn:microsoft.com/office/officeart/2005/8/layout/radial3"/>
    <dgm:cxn modelId="{C5970566-C736-466E-96C3-51E3FE584C11}" type="presParOf" srcId="{6E712006-D007-48A7-91C0-56F41365764C}" destId="{7C950A23-79A1-46CE-A78F-ED94834CDEBC}" srcOrd="2" destOrd="0" presId="urn:microsoft.com/office/officeart/2005/8/layout/radial3"/>
    <dgm:cxn modelId="{7F53BE23-F964-4F57-8B61-E9B7327BE8D1}" type="presParOf" srcId="{6E712006-D007-48A7-91C0-56F41365764C}" destId="{E42597F0-9FAD-47E1-8ED4-D99938CFA197}" srcOrd="3" destOrd="0" presId="urn:microsoft.com/office/officeart/2005/8/layout/radial3"/>
    <dgm:cxn modelId="{50ADE525-7B0E-46E0-9634-43B368E598A2}" type="presParOf" srcId="{6E712006-D007-48A7-91C0-56F41365764C}" destId="{50C2BBE9-0475-43A9-8E00-CECA235833EC}" srcOrd="4" destOrd="0" presId="urn:microsoft.com/office/officeart/2005/8/layout/radial3"/>
    <dgm:cxn modelId="{DEC54700-9C0E-47D8-97AA-7C5D436C1AFA}" type="presParOf" srcId="{6E712006-D007-48A7-91C0-56F41365764C}" destId="{7E6BFD93-DC12-4C4F-A750-A0A6F0F8EA9F}" srcOrd="5" destOrd="0" presId="urn:microsoft.com/office/officeart/2005/8/layout/radial3"/>
    <dgm:cxn modelId="{C0E75056-4E03-4180-92D1-E10014F16D56}" type="presParOf" srcId="{6E712006-D007-48A7-91C0-56F41365764C}" destId="{F4B60517-762E-4A18-A41A-21022A3408E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95099-5A19-4E0F-935A-2F2C6B3AEAA5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1A58363-6BA4-4492-9150-A736EBC67FF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State</a:t>
          </a:r>
          <a:endParaRPr lang="en-IN" sz="1800" dirty="0">
            <a:solidFill>
              <a:schemeClr val="bg1"/>
            </a:solidFill>
          </a:endParaRPr>
        </a:p>
      </dgm:t>
    </dgm:pt>
    <dgm:pt modelId="{4CCEE070-D805-419F-A03E-6AF7A8D4DEC6}" type="parTrans" cxnId="{AEFE35D6-FA7C-4811-9694-90C788A226AF}">
      <dgm:prSet/>
      <dgm:spPr/>
      <dgm:t>
        <a:bodyPr/>
        <a:lstStyle/>
        <a:p>
          <a:endParaRPr lang="en-IN" sz="1800"/>
        </a:p>
      </dgm:t>
    </dgm:pt>
    <dgm:pt modelId="{B369C306-DC7C-4CB5-B460-1F0D47C3DE49}" type="sibTrans" cxnId="{AEFE35D6-FA7C-4811-9694-90C788A226AF}">
      <dgm:prSet/>
      <dgm:spPr/>
      <dgm:t>
        <a:bodyPr/>
        <a:lstStyle/>
        <a:p>
          <a:endParaRPr lang="en-IN" sz="1800"/>
        </a:p>
      </dgm:t>
    </dgm:pt>
    <dgm:pt modelId="{4A651FD9-0ABF-4027-94CD-736E2ABB750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MD, NRHM</a:t>
          </a:r>
          <a:endParaRPr lang="en-IN" sz="2000" dirty="0"/>
        </a:p>
      </dgm:t>
    </dgm:pt>
    <dgm:pt modelId="{222A6BCE-24DC-4280-8DCD-860CD75F554F}" type="parTrans" cxnId="{31304E2D-26FF-4304-86BA-3434952D01C7}">
      <dgm:prSet/>
      <dgm:spPr/>
      <dgm:t>
        <a:bodyPr/>
        <a:lstStyle/>
        <a:p>
          <a:endParaRPr lang="en-IN" sz="1800"/>
        </a:p>
      </dgm:t>
    </dgm:pt>
    <dgm:pt modelId="{8B856820-69D8-43B5-921C-D19E34A61AB4}" type="sibTrans" cxnId="{31304E2D-26FF-4304-86BA-3434952D01C7}">
      <dgm:prSet/>
      <dgm:spPr/>
      <dgm:t>
        <a:bodyPr/>
        <a:lstStyle/>
        <a:p>
          <a:endParaRPr lang="en-IN" sz="1800"/>
        </a:p>
      </dgm:t>
    </dgm:pt>
    <dgm:pt modelId="{2AB9ED12-43E2-4861-9AAB-B7C198874CF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State ASHA Mentoring Group</a:t>
          </a:r>
          <a:endParaRPr lang="en-IN" sz="2000" dirty="0"/>
        </a:p>
      </dgm:t>
    </dgm:pt>
    <dgm:pt modelId="{2E5A93B3-E4C5-4258-B125-4186022B4C72}" type="parTrans" cxnId="{FA10052C-9C62-49E7-81D5-98C8E9219CA6}">
      <dgm:prSet/>
      <dgm:spPr/>
      <dgm:t>
        <a:bodyPr/>
        <a:lstStyle/>
        <a:p>
          <a:endParaRPr lang="en-IN" sz="1800"/>
        </a:p>
      </dgm:t>
    </dgm:pt>
    <dgm:pt modelId="{897D9705-55A0-415E-ABF2-C7C597BBC596}" type="sibTrans" cxnId="{FA10052C-9C62-49E7-81D5-98C8E9219CA6}">
      <dgm:prSet/>
      <dgm:spPr/>
      <dgm:t>
        <a:bodyPr/>
        <a:lstStyle/>
        <a:p>
          <a:endParaRPr lang="en-IN" sz="1800"/>
        </a:p>
      </dgm:t>
    </dgm:pt>
    <dgm:pt modelId="{D69EDC50-A0C5-402B-8CAA-1279F319AA23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District</a:t>
          </a:r>
          <a:endParaRPr lang="en-IN" sz="1800" dirty="0">
            <a:solidFill>
              <a:schemeClr val="bg1"/>
            </a:solidFill>
          </a:endParaRPr>
        </a:p>
      </dgm:t>
    </dgm:pt>
    <dgm:pt modelId="{4DA7E776-0213-4571-BA73-7D6AEEE3FCBE}" type="parTrans" cxnId="{AC7B2FDB-BA58-4694-A4CB-A9415D112311}">
      <dgm:prSet/>
      <dgm:spPr/>
      <dgm:t>
        <a:bodyPr/>
        <a:lstStyle/>
        <a:p>
          <a:endParaRPr lang="en-IN" sz="1800"/>
        </a:p>
      </dgm:t>
    </dgm:pt>
    <dgm:pt modelId="{24D40275-BD50-4999-A438-77EB2AAF6CED}" type="sibTrans" cxnId="{AC7B2FDB-BA58-4694-A4CB-A9415D112311}">
      <dgm:prSet/>
      <dgm:spPr/>
      <dgm:t>
        <a:bodyPr/>
        <a:lstStyle/>
        <a:p>
          <a:endParaRPr lang="en-IN" sz="1800"/>
        </a:p>
      </dgm:t>
    </dgm:pt>
    <dgm:pt modelId="{5F35F49E-EFCD-4BEA-AA5D-904D5C64366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District Community Mobilizer – part of District Programme Management Unit</a:t>
          </a:r>
          <a:endParaRPr lang="en-IN" sz="2000" dirty="0"/>
        </a:p>
      </dgm:t>
    </dgm:pt>
    <dgm:pt modelId="{631EEB65-C2CE-4A43-8F3C-E87F716DBD2C}" type="parTrans" cxnId="{CA2B1F32-CE09-494B-8173-93CA8931D710}">
      <dgm:prSet/>
      <dgm:spPr/>
      <dgm:t>
        <a:bodyPr/>
        <a:lstStyle/>
        <a:p>
          <a:endParaRPr lang="en-IN" sz="1800"/>
        </a:p>
      </dgm:t>
    </dgm:pt>
    <dgm:pt modelId="{D5D1026D-A053-444C-8AC7-411043150C39}" type="sibTrans" cxnId="{CA2B1F32-CE09-494B-8173-93CA8931D710}">
      <dgm:prSet/>
      <dgm:spPr/>
      <dgm:t>
        <a:bodyPr/>
        <a:lstStyle/>
        <a:p>
          <a:endParaRPr lang="en-IN" sz="1800"/>
        </a:p>
      </dgm:t>
    </dgm:pt>
    <dgm:pt modelId="{F08EB080-4E3A-4134-9A59-0E2BBA68B7A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Block</a:t>
          </a:r>
          <a:r>
            <a:rPr lang="en-US" sz="1800" dirty="0"/>
            <a:t>	</a:t>
          </a:r>
          <a:endParaRPr lang="en-IN" sz="1800" dirty="0"/>
        </a:p>
      </dgm:t>
    </dgm:pt>
    <dgm:pt modelId="{F1192ED9-493F-47D0-BE99-D4567AED6871}" type="parTrans" cxnId="{4A8B0008-DEAA-4797-93BA-2046A4DD2699}">
      <dgm:prSet/>
      <dgm:spPr/>
      <dgm:t>
        <a:bodyPr/>
        <a:lstStyle/>
        <a:p>
          <a:endParaRPr lang="en-IN" sz="1800"/>
        </a:p>
      </dgm:t>
    </dgm:pt>
    <dgm:pt modelId="{314C3C21-3CEA-485F-BB63-8C6C75EA3AA6}" type="sibTrans" cxnId="{4A8B0008-DEAA-4797-93BA-2046A4DD2699}">
      <dgm:prSet/>
      <dgm:spPr/>
      <dgm:t>
        <a:bodyPr/>
        <a:lstStyle/>
        <a:p>
          <a:endParaRPr lang="en-IN" sz="1800"/>
        </a:p>
      </dgm:t>
    </dgm:pt>
    <dgm:pt modelId="{2FFA7132-D11A-4CAE-BD13-F54D6ECCF3D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Block Community Mobilizer- part of Block Programme management Unit (100,000 pop)</a:t>
          </a:r>
          <a:endParaRPr lang="en-IN" sz="2000" dirty="0"/>
        </a:p>
      </dgm:t>
    </dgm:pt>
    <dgm:pt modelId="{65A62C71-D676-43B8-A00F-3E02256CD09D}" type="parTrans" cxnId="{8BC4FEA3-B2D2-4041-B29F-C0B843A5624A}">
      <dgm:prSet/>
      <dgm:spPr/>
      <dgm:t>
        <a:bodyPr/>
        <a:lstStyle/>
        <a:p>
          <a:endParaRPr lang="en-IN" sz="1800"/>
        </a:p>
      </dgm:t>
    </dgm:pt>
    <dgm:pt modelId="{7AA0B8ED-4060-48B5-A62B-774F0F402E84}" type="sibTrans" cxnId="{8BC4FEA3-B2D2-4041-B29F-C0B843A5624A}">
      <dgm:prSet/>
      <dgm:spPr/>
      <dgm:t>
        <a:bodyPr/>
        <a:lstStyle/>
        <a:p>
          <a:endParaRPr lang="en-IN" sz="1800"/>
        </a:p>
      </dgm:t>
    </dgm:pt>
    <dgm:pt modelId="{7CBEFE3D-94BE-4A41-9AF7-9A40387FC8A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Community Processes Resource Centre</a:t>
          </a:r>
          <a:endParaRPr lang="en-IN" sz="2000" dirty="0"/>
        </a:p>
      </dgm:t>
    </dgm:pt>
    <dgm:pt modelId="{17782FB4-B292-44FE-AB9E-C2929A0ABD73}" type="sibTrans" cxnId="{BC7E8453-F052-44CF-BDFE-36EEDBDFB7A1}">
      <dgm:prSet/>
      <dgm:spPr/>
      <dgm:t>
        <a:bodyPr/>
        <a:lstStyle/>
        <a:p>
          <a:endParaRPr lang="en-IN" sz="1800"/>
        </a:p>
      </dgm:t>
    </dgm:pt>
    <dgm:pt modelId="{702448C9-993B-427E-89DB-1A40008387C3}" type="parTrans" cxnId="{BC7E8453-F052-44CF-BDFE-36EEDBDFB7A1}">
      <dgm:prSet/>
      <dgm:spPr/>
      <dgm:t>
        <a:bodyPr/>
        <a:lstStyle/>
        <a:p>
          <a:endParaRPr lang="en-IN" sz="1800"/>
        </a:p>
      </dgm:t>
    </dgm:pt>
    <dgm:pt modelId="{236785D2-17D1-4687-BA22-A12F7403AF26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Sub block</a:t>
          </a:r>
          <a:r>
            <a:rPr lang="en-US" sz="1800" dirty="0"/>
            <a:t> </a:t>
          </a:r>
          <a:endParaRPr lang="en-IN" sz="1800" dirty="0"/>
        </a:p>
      </dgm:t>
    </dgm:pt>
    <dgm:pt modelId="{B98C1DFF-E943-498F-BE56-20F405FA470E}" type="parTrans" cxnId="{172371D1-8AE0-4205-97C3-24C1A10948DE}">
      <dgm:prSet/>
      <dgm:spPr/>
      <dgm:t>
        <a:bodyPr/>
        <a:lstStyle/>
        <a:p>
          <a:endParaRPr lang="en-IN" sz="1800"/>
        </a:p>
      </dgm:t>
    </dgm:pt>
    <dgm:pt modelId="{91738F34-788C-4DDD-A998-E9DA320D8622}" type="sibTrans" cxnId="{172371D1-8AE0-4205-97C3-24C1A10948DE}">
      <dgm:prSet/>
      <dgm:spPr/>
      <dgm:t>
        <a:bodyPr/>
        <a:lstStyle/>
        <a:p>
          <a:endParaRPr lang="en-IN" sz="1800"/>
        </a:p>
      </dgm:t>
    </dgm:pt>
    <dgm:pt modelId="{B18A527C-E8CB-47CF-B6D0-61359A501B9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ASHA Facilitator (one per 10-20 ASHA)/</a:t>
          </a:r>
          <a:endParaRPr lang="en-IN" sz="2000" dirty="0"/>
        </a:p>
      </dgm:t>
    </dgm:pt>
    <dgm:pt modelId="{52711347-B070-410F-949B-ED70C479A317}" type="parTrans" cxnId="{D173BDF0-3F51-4B14-B3FB-234A159AF533}">
      <dgm:prSet/>
      <dgm:spPr/>
      <dgm:t>
        <a:bodyPr/>
        <a:lstStyle/>
        <a:p>
          <a:endParaRPr lang="en-IN" sz="1800"/>
        </a:p>
      </dgm:t>
    </dgm:pt>
    <dgm:pt modelId="{FDACD603-A8E9-442D-A973-1F9A22973FB4}" type="sibTrans" cxnId="{D173BDF0-3F51-4B14-B3FB-234A159AF533}">
      <dgm:prSet/>
      <dgm:spPr/>
      <dgm:t>
        <a:bodyPr/>
        <a:lstStyle/>
        <a:p>
          <a:endParaRPr lang="en-IN" sz="1800"/>
        </a:p>
      </dgm:t>
    </dgm:pt>
    <dgm:pt modelId="{08B2297F-15DB-4F35-8E3C-C632729D696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Village Health Sanitation and Nutrition Committees (VHSNC)</a:t>
          </a:r>
          <a:endParaRPr lang="en-IN" sz="2000" dirty="0"/>
        </a:p>
      </dgm:t>
    </dgm:pt>
    <dgm:pt modelId="{8A93139B-EFAF-4006-B701-90E33102EB16}" type="parTrans" cxnId="{EE4DAB3C-5C33-44C5-944A-D73D18BE4659}">
      <dgm:prSet/>
      <dgm:spPr/>
      <dgm:t>
        <a:bodyPr/>
        <a:lstStyle/>
        <a:p>
          <a:endParaRPr lang="en-IN"/>
        </a:p>
      </dgm:t>
    </dgm:pt>
    <dgm:pt modelId="{A78CD0EB-FCC9-433A-8545-1B916AA92CC6}" type="sibTrans" cxnId="{EE4DAB3C-5C33-44C5-944A-D73D18BE4659}">
      <dgm:prSet/>
      <dgm:spPr/>
      <dgm:t>
        <a:bodyPr/>
        <a:lstStyle/>
        <a:p>
          <a:endParaRPr lang="en-IN"/>
        </a:p>
      </dgm:t>
    </dgm:pt>
    <dgm:pt modelId="{22486114-4CF9-4A6B-9EF0-3640223C292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ANM</a:t>
          </a:r>
          <a:endParaRPr lang="en-IN" sz="2000" dirty="0"/>
        </a:p>
      </dgm:t>
    </dgm:pt>
    <dgm:pt modelId="{A9D23936-E19B-4BAF-8194-65A6B627D932}" type="parTrans" cxnId="{9D6BEB75-C1F9-4E67-B26C-D99B8F548FCC}">
      <dgm:prSet/>
      <dgm:spPr/>
      <dgm:t>
        <a:bodyPr/>
        <a:lstStyle/>
        <a:p>
          <a:endParaRPr lang="en-US"/>
        </a:p>
      </dgm:t>
    </dgm:pt>
    <dgm:pt modelId="{388769D0-4EFF-425B-8F0D-FB9749BCC598}" type="sibTrans" cxnId="{9D6BEB75-C1F9-4E67-B26C-D99B8F548FCC}">
      <dgm:prSet/>
      <dgm:spPr/>
      <dgm:t>
        <a:bodyPr/>
        <a:lstStyle/>
        <a:p>
          <a:endParaRPr lang="en-US"/>
        </a:p>
      </dgm:t>
    </dgm:pt>
    <dgm:pt modelId="{16207071-DCFE-4983-800F-9E6AA13C461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State Trainers</a:t>
          </a:r>
          <a:endParaRPr lang="en-IN" sz="2000" dirty="0"/>
        </a:p>
      </dgm:t>
    </dgm:pt>
    <dgm:pt modelId="{ABD387A3-746A-4AEE-915F-9A048128E010}" type="parTrans" cxnId="{3B651289-63AB-47F6-B77A-E8DB4EB7CEA3}">
      <dgm:prSet/>
      <dgm:spPr/>
      <dgm:t>
        <a:bodyPr/>
        <a:lstStyle/>
        <a:p>
          <a:endParaRPr lang="en-US"/>
        </a:p>
      </dgm:t>
    </dgm:pt>
    <dgm:pt modelId="{0E05DD81-C296-41CF-9723-DF14D28DEF9F}" type="sibTrans" cxnId="{3B651289-63AB-47F6-B77A-E8DB4EB7CEA3}">
      <dgm:prSet/>
      <dgm:spPr/>
      <dgm:t>
        <a:bodyPr/>
        <a:lstStyle/>
        <a:p>
          <a:endParaRPr lang="en-US"/>
        </a:p>
      </dgm:t>
    </dgm:pt>
    <dgm:pt modelId="{583BBB45-C6E4-4B1E-8FFB-A134AC1335F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000" dirty="0"/>
            <a:t>District Trainers</a:t>
          </a:r>
        </a:p>
      </dgm:t>
    </dgm:pt>
    <dgm:pt modelId="{E688CFE8-9A64-460D-8F33-C61D3077AB86}" type="parTrans" cxnId="{7E023036-F230-44B0-BC0B-CA189416C18B}">
      <dgm:prSet/>
      <dgm:spPr/>
      <dgm:t>
        <a:bodyPr/>
        <a:lstStyle/>
        <a:p>
          <a:endParaRPr lang="en-US"/>
        </a:p>
      </dgm:t>
    </dgm:pt>
    <dgm:pt modelId="{2B0B3ED7-2D3F-4DE5-8ADE-800847284D51}" type="sibTrans" cxnId="{7E023036-F230-44B0-BC0B-CA189416C18B}">
      <dgm:prSet/>
      <dgm:spPr/>
      <dgm:t>
        <a:bodyPr/>
        <a:lstStyle/>
        <a:p>
          <a:endParaRPr lang="en-US"/>
        </a:p>
      </dgm:t>
    </dgm:pt>
    <dgm:pt modelId="{9FA89B98-1EA9-4225-BCB3-39EDEF888B7F}" type="pres">
      <dgm:prSet presAssocID="{F5195099-5A19-4E0F-935A-2F2C6B3AEA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A5844-2C97-4DA7-980F-A361454958BA}" type="pres">
      <dgm:prSet presAssocID="{61A58363-6BA4-4492-9150-A736EBC67FFA}" presName="composite" presStyleCnt="0"/>
      <dgm:spPr/>
    </dgm:pt>
    <dgm:pt modelId="{CA29D8E0-0FE4-442F-B739-7A1FE10F402C}" type="pres">
      <dgm:prSet presAssocID="{61A58363-6BA4-4492-9150-A736EBC67FF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EB279-B84F-4CA4-BCCF-1794A7A705D7}" type="pres">
      <dgm:prSet presAssocID="{61A58363-6BA4-4492-9150-A736EBC67FFA}" presName="descendantText" presStyleLbl="alignAcc1" presStyleIdx="0" presStyleCnt="4" custScaleY="13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F5061-6481-45B9-A4E3-9DC3B613DC24}" type="pres">
      <dgm:prSet presAssocID="{B369C306-DC7C-4CB5-B460-1F0D47C3DE49}" presName="sp" presStyleCnt="0"/>
      <dgm:spPr/>
    </dgm:pt>
    <dgm:pt modelId="{670A4183-5D6F-4C14-9E6A-B381EFED6B82}" type="pres">
      <dgm:prSet presAssocID="{D69EDC50-A0C5-402B-8CAA-1279F319AA23}" presName="composite" presStyleCnt="0"/>
      <dgm:spPr/>
    </dgm:pt>
    <dgm:pt modelId="{F38CEC35-ABA7-49A5-9D99-B25FE678920B}" type="pres">
      <dgm:prSet presAssocID="{D69EDC50-A0C5-402B-8CAA-1279F319AA2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3E535-5A7D-4145-93E2-FAF03FF4D7D5}" type="pres">
      <dgm:prSet presAssocID="{D69EDC50-A0C5-402B-8CAA-1279F319AA23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DF8E3-9686-4CB4-8A5E-43F46D23F6E0}" type="pres">
      <dgm:prSet presAssocID="{24D40275-BD50-4999-A438-77EB2AAF6CED}" presName="sp" presStyleCnt="0"/>
      <dgm:spPr/>
    </dgm:pt>
    <dgm:pt modelId="{A626F7AF-1B0E-464C-BF70-D3061FE68C83}" type="pres">
      <dgm:prSet presAssocID="{F08EB080-4E3A-4134-9A59-0E2BBA68B7A5}" presName="composite" presStyleCnt="0"/>
      <dgm:spPr/>
    </dgm:pt>
    <dgm:pt modelId="{03BFDD02-89F3-4619-B1AC-B6DF87FFA2ED}" type="pres">
      <dgm:prSet presAssocID="{F08EB080-4E3A-4134-9A59-0E2BBA68B7A5}" presName="parentText" presStyleLbl="alignNode1" presStyleIdx="2" presStyleCnt="4" custLinFactNeighborX="2277" custLinFactNeighborY="-28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C2DC5-52ED-4486-95F3-B76D2A9C3877}" type="pres">
      <dgm:prSet presAssocID="{F08EB080-4E3A-4134-9A59-0E2BBA68B7A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03342-CCDA-431B-BB8B-E33F883B0163}" type="pres">
      <dgm:prSet presAssocID="{314C3C21-3CEA-485F-BB63-8C6C75EA3AA6}" presName="sp" presStyleCnt="0"/>
      <dgm:spPr/>
    </dgm:pt>
    <dgm:pt modelId="{AA334A51-0281-4DD5-868A-0791CD653E7A}" type="pres">
      <dgm:prSet presAssocID="{236785D2-17D1-4687-BA22-A12F7403AF26}" presName="composite" presStyleCnt="0"/>
      <dgm:spPr/>
    </dgm:pt>
    <dgm:pt modelId="{A9688777-8DBF-4A81-9532-A444A0B3F344}" type="pres">
      <dgm:prSet presAssocID="{236785D2-17D1-4687-BA22-A12F7403AF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CD78F-D2BD-4E92-99EE-30DC9D0072DA}" type="pres">
      <dgm:prSet presAssocID="{236785D2-17D1-4687-BA22-A12F7403AF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23036-F230-44B0-BC0B-CA189416C18B}" srcId="{F08EB080-4E3A-4134-9A59-0E2BBA68B7A5}" destId="{583BBB45-C6E4-4B1E-8FFB-A134AC1335F8}" srcOrd="1" destOrd="0" parTransId="{E688CFE8-9A64-460D-8F33-C61D3077AB86}" sibTransId="{2B0B3ED7-2D3F-4DE5-8ADE-800847284D51}"/>
    <dgm:cxn modelId="{E0AE39EB-79D3-4983-AF12-E38A7ABC37D5}" type="presOf" srcId="{16207071-DCFE-4983-800F-9E6AA13C461D}" destId="{530EB279-B84F-4CA4-BCCF-1794A7A705D7}" srcOrd="0" destOrd="2" presId="urn:microsoft.com/office/officeart/2005/8/layout/chevron2"/>
    <dgm:cxn modelId="{C26AD055-AC31-4E52-BA45-DC66EB66B3A5}" type="presOf" srcId="{08B2297F-15DB-4F35-8E3C-C632729D6961}" destId="{A69CD78F-D2BD-4E92-99EE-30DC9D0072DA}" srcOrd="0" destOrd="2" presId="urn:microsoft.com/office/officeart/2005/8/layout/chevron2"/>
    <dgm:cxn modelId="{164ECAEC-7829-4947-BAD8-904590C4C605}" type="presOf" srcId="{61A58363-6BA4-4492-9150-A736EBC67FFA}" destId="{CA29D8E0-0FE4-442F-B739-7A1FE10F402C}" srcOrd="0" destOrd="0" presId="urn:microsoft.com/office/officeart/2005/8/layout/chevron2"/>
    <dgm:cxn modelId="{9D6BEB75-C1F9-4E67-B26C-D99B8F548FCC}" srcId="{236785D2-17D1-4687-BA22-A12F7403AF26}" destId="{22486114-4CF9-4A6B-9EF0-3640223C2920}" srcOrd="1" destOrd="0" parTransId="{A9D23936-E19B-4BAF-8194-65A6B627D932}" sibTransId="{388769D0-4EFF-425B-8F0D-FB9749BCC598}"/>
    <dgm:cxn modelId="{3B651289-63AB-47F6-B77A-E8DB4EB7CEA3}" srcId="{61A58363-6BA4-4492-9150-A736EBC67FFA}" destId="{16207071-DCFE-4983-800F-9E6AA13C461D}" srcOrd="2" destOrd="0" parTransId="{ABD387A3-746A-4AEE-915F-9A048128E010}" sibTransId="{0E05DD81-C296-41CF-9723-DF14D28DEF9F}"/>
    <dgm:cxn modelId="{8BC4FEA3-B2D2-4041-B29F-C0B843A5624A}" srcId="{F08EB080-4E3A-4134-9A59-0E2BBA68B7A5}" destId="{2FFA7132-D11A-4CAE-BD13-F54D6ECCF3DA}" srcOrd="0" destOrd="0" parTransId="{65A62C71-D676-43B8-A00F-3E02256CD09D}" sibTransId="{7AA0B8ED-4060-48B5-A62B-774F0F402E84}"/>
    <dgm:cxn modelId="{4A8B0008-DEAA-4797-93BA-2046A4DD2699}" srcId="{F5195099-5A19-4E0F-935A-2F2C6B3AEAA5}" destId="{F08EB080-4E3A-4134-9A59-0E2BBA68B7A5}" srcOrd="2" destOrd="0" parTransId="{F1192ED9-493F-47D0-BE99-D4567AED6871}" sibTransId="{314C3C21-3CEA-485F-BB63-8C6C75EA3AA6}"/>
    <dgm:cxn modelId="{D5CDB2BD-681C-423A-8520-48F6DC6AD1E1}" type="presOf" srcId="{2FFA7132-D11A-4CAE-BD13-F54D6ECCF3DA}" destId="{88FC2DC5-52ED-4486-95F3-B76D2A9C3877}" srcOrd="0" destOrd="0" presId="urn:microsoft.com/office/officeart/2005/8/layout/chevron2"/>
    <dgm:cxn modelId="{BC7E8453-F052-44CF-BDFE-36EEDBDFB7A1}" srcId="{61A58363-6BA4-4492-9150-A736EBC67FFA}" destId="{7CBEFE3D-94BE-4A41-9AF7-9A40387FC8A4}" srcOrd="1" destOrd="0" parTransId="{702448C9-993B-427E-89DB-1A40008387C3}" sibTransId="{17782FB4-B292-44FE-AB9E-C2929A0ABD73}"/>
    <dgm:cxn modelId="{AEFE35D6-FA7C-4811-9694-90C788A226AF}" srcId="{F5195099-5A19-4E0F-935A-2F2C6B3AEAA5}" destId="{61A58363-6BA4-4492-9150-A736EBC67FFA}" srcOrd="0" destOrd="0" parTransId="{4CCEE070-D805-419F-A03E-6AF7A8D4DEC6}" sibTransId="{B369C306-DC7C-4CB5-B460-1F0D47C3DE49}"/>
    <dgm:cxn modelId="{148E8329-88F6-4389-B459-E20A3C793D25}" type="presOf" srcId="{583BBB45-C6E4-4B1E-8FFB-A134AC1335F8}" destId="{88FC2DC5-52ED-4486-95F3-B76D2A9C3877}" srcOrd="0" destOrd="1" presId="urn:microsoft.com/office/officeart/2005/8/layout/chevron2"/>
    <dgm:cxn modelId="{5523C244-F898-4201-8321-72B88A4B32F9}" type="presOf" srcId="{B18A527C-E8CB-47CF-B6D0-61359A501B93}" destId="{A69CD78F-D2BD-4E92-99EE-30DC9D0072DA}" srcOrd="0" destOrd="0" presId="urn:microsoft.com/office/officeart/2005/8/layout/chevron2"/>
    <dgm:cxn modelId="{A895138E-2032-460E-9C4A-EDA0006CFB80}" type="presOf" srcId="{5F35F49E-EFCD-4BEA-AA5D-904D5C643663}" destId="{D0F3E535-5A7D-4145-93E2-FAF03FF4D7D5}" srcOrd="0" destOrd="0" presId="urn:microsoft.com/office/officeart/2005/8/layout/chevron2"/>
    <dgm:cxn modelId="{3A39A21A-EF89-47A0-AFB7-2BAD2C145E47}" type="presOf" srcId="{F5195099-5A19-4E0F-935A-2F2C6B3AEAA5}" destId="{9FA89B98-1EA9-4225-BCB3-39EDEF888B7F}" srcOrd="0" destOrd="0" presId="urn:microsoft.com/office/officeart/2005/8/layout/chevron2"/>
    <dgm:cxn modelId="{EE4DAB3C-5C33-44C5-944A-D73D18BE4659}" srcId="{236785D2-17D1-4687-BA22-A12F7403AF26}" destId="{08B2297F-15DB-4F35-8E3C-C632729D6961}" srcOrd="2" destOrd="0" parTransId="{8A93139B-EFAF-4006-B701-90E33102EB16}" sibTransId="{A78CD0EB-FCC9-433A-8545-1B916AA92CC6}"/>
    <dgm:cxn modelId="{FA10052C-9C62-49E7-81D5-98C8E9219CA6}" srcId="{61A58363-6BA4-4492-9150-A736EBC67FFA}" destId="{2AB9ED12-43E2-4861-9AAB-B7C198874CFE}" srcOrd="3" destOrd="0" parTransId="{2E5A93B3-E4C5-4258-B125-4186022B4C72}" sibTransId="{897D9705-55A0-415E-ABF2-C7C597BBC596}"/>
    <dgm:cxn modelId="{718FE3C9-E458-4424-B570-F48C4E70EAE7}" type="presOf" srcId="{2AB9ED12-43E2-4861-9AAB-B7C198874CFE}" destId="{530EB279-B84F-4CA4-BCCF-1794A7A705D7}" srcOrd="0" destOrd="3" presId="urn:microsoft.com/office/officeart/2005/8/layout/chevron2"/>
    <dgm:cxn modelId="{B8D15225-BF74-46FC-8F7E-41B5C1BB2DC2}" type="presOf" srcId="{D69EDC50-A0C5-402B-8CAA-1279F319AA23}" destId="{F38CEC35-ABA7-49A5-9D99-B25FE678920B}" srcOrd="0" destOrd="0" presId="urn:microsoft.com/office/officeart/2005/8/layout/chevron2"/>
    <dgm:cxn modelId="{AC7B2FDB-BA58-4694-A4CB-A9415D112311}" srcId="{F5195099-5A19-4E0F-935A-2F2C6B3AEAA5}" destId="{D69EDC50-A0C5-402B-8CAA-1279F319AA23}" srcOrd="1" destOrd="0" parTransId="{4DA7E776-0213-4571-BA73-7D6AEEE3FCBE}" sibTransId="{24D40275-BD50-4999-A438-77EB2AAF6CED}"/>
    <dgm:cxn modelId="{172371D1-8AE0-4205-97C3-24C1A10948DE}" srcId="{F5195099-5A19-4E0F-935A-2F2C6B3AEAA5}" destId="{236785D2-17D1-4687-BA22-A12F7403AF26}" srcOrd="3" destOrd="0" parTransId="{B98C1DFF-E943-498F-BE56-20F405FA470E}" sibTransId="{91738F34-788C-4DDD-A998-E9DA320D8622}"/>
    <dgm:cxn modelId="{A3889655-4ACD-4F60-B00F-8B50BE04ACA8}" type="presOf" srcId="{22486114-4CF9-4A6B-9EF0-3640223C2920}" destId="{A69CD78F-D2BD-4E92-99EE-30DC9D0072DA}" srcOrd="0" destOrd="1" presId="urn:microsoft.com/office/officeart/2005/8/layout/chevron2"/>
    <dgm:cxn modelId="{12642691-5A57-45DB-B79A-1427D7A23A03}" type="presOf" srcId="{7CBEFE3D-94BE-4A41-9AF7-9A40387FC8A4}" destId="{530EB279-B84F-4CA4-BCCF-1794A7A705D7}" srcOrd="0" destOrd="1" presId="urn:microsoft.com/office/officeart/2005/8/layout/chevron2"/>
    <dgm:cxn modelId="{CA2B1F32-CE09-494B-8173-93CA8931D710}" srcId="{D69EDC50-A0C5-402B-8CAA-1279F319AA23}" destId="{5F35F49E-EFCD-4BEA-AA5D-904D5C643663}" srcOrd="0" destOrd="0" parTransId="{631EEB65-C2CE-4A43-8F3C-E87F716DBD2C}" sibTransId="{D5D1026D-A053-444C-8AC7-411043150C39}"/>
    <dgm:cxn modelId="{C2D192A6-A6BD-4E39-B2FD-91D7530046B4}" type="presOf" srcId="{F08EB080-4E3A-4134-9A59-0E2BBA68B7A5}" destId="{03BFDD02-89F3-4619-B1AC-B6DF87FFA2ED}" srcOrd="0" destOrd="0" presId="urn:microsoft.com/office/officeart/2005/8/layout/chevron2"/>
    <dgm:cxn modelId="{3A08CBE0-1BFB-4E69-933E-FCD8C2E09E21}" type="presOf" srcId="{236785D2-17D1-4687-BA22-A12F7403AF26}" destId="{A9688777-8DBF-4A81-9532-A444A0B3F344}" srcOrd="0" destOrd="0" presId="urn:microsoft.com/office/officeart/2005/8/layout/chevron2"/>
    <dgm:cxn modelId="{D173BDF0-3F51-4B14-B3FB-234A159AF533}" srcId="{236785D2-17D1-4687-BA22-A12F7403AF26}" destId="{B18A527C-E8CB-47CF-B6D0-61359A501B93}" srcOrd="0" destOrd="0" parTransId="{52711347-B070-410F-949B-ED70C479A317}" sibTransId="{FDACD603-A8E9-442D-A973-1F9A22973FB4}"/>
    <dgm:cxn modelId="{7CBE04DA-8183-4C09-8D30-BCD9E5D2CF41}" type="presOf" srcId="{4A651FD9-0ABF-4027-94CD-736E2ABB750B}" destId="{530EB279-B84F-4CA4-BCCF-1794A7A705D7}" srcOrd="0" destOrd="0" presId="urn:microsoft.com/office/officeart/2005/8/layout/chevron2"/>
    <dgm:cxn modelId="{31304E2D-26FF-4304-86BA-3434952D01C7}" srcId="{61A58363-6BA4-4492-9150-A736EBC67FFA}" destId="{4A651FD9-0ABF-4027-94CD-736E2ABB750B}" srcOrd="0" destOrd="0" parTransId="{222A6BCE-24DC-4280-8DCD-860CD75F554F}" sibTransId="{8B856820-69D8-43B5-921C-D19E34A61AB4}"/>
    <dgm:cxn modelId="{169BB303-67E3-45A2-A7D7-6645E5387293}" type="presParOf" srcId="{9FA89B98-1EA9-4225-BCB3-39EDEF888B7F}" destId="{1C3A5844-2C97-4DA7-980F-A361454958BA}" srcOrd="0" destOrd="0" presId="urn:microsoft.com/office/officeart/2005/8/layout/chevron2"/>
    <dgm:cxn modelId="{814AD5E6-E9AB-4FE2-BEDC-B8C75FEB6756}" type="presParOf" srcId="{1C3A5844-2C97-4DA7-980F-A361454958BA}" destId="{CA29D8E0-0FE4-442F-B739-7A1FE10F402C}" srcOrd="0" destOrd="0" presId="urn:microsoft.com/office/officeart/2005/8/layout/chevron2"/>
    <dgm:cxn modelId="{6972C9DF-F505-4C90-BC7F-D6B53AA78B75}" type="presParOf" srcId="{1C3A5844-2C97-4DA7-980F-A361454958BA}" destId="{530EB279-B84F-4CA4-BCCF-1794A7A705D7}" srcOrd="1" destOrd="0" presId="urn:microsoft.com/office/officeart/2005/8/layout/chevron2"/>
    <dgm:cxn modelId="{9F805236-D4D3-45CF-8CAE-EE25FF1E96F1}" type="presParOf" srcId="{9FA89B98-1EA9-4225-BCB3-39EDEF888B7F}" destId="{C3DF5061-6481-45B9-A4E3-9DC3B613DC24}" srcOrd="1" destOrd="0" presId="urn:microsoft.com/office/officeart/2005/8/layout/chevron2"/>
    <dgm:cxn modelId="{86133B12-A85B-4B45-B42C-300C5542987C}" type="presParOf" srcId="{9FA89B98-1EA9-4225-BCB3-39EDEF888B7F}" destId="{670A4183-5D6F-4C14-9E6A-B381EFED6B82}" srcOrd="2" destOrd="0" presId="urn:microsoft.com/office/officeart/2005/8/layout/chevron2"/>
    <dgm:cxn modelId="{A6E66EC0-8F40-4883-9141-BEC403816982}" type="presParOf" srcId="{670A4183-5D6F-4C14-9E6A-B381EFED6B82}" destId="{F38CEC35-ABA7-49A5-9D99-B25FE678920B}" srcOrd="0" destOrd="0" presId="urn:microsoft.com/office/officeart/2005/8/layout/chevron2"/>
    <dgm:cxn modelId="{7211C06D-2516-4FA1-9F3D-76008D61F719}" type="presParOf" srcId="{670A4183-5D6F-4C14-9E6A-B381EFED6B82}" destId="{D0F3E535-5A7D-4145-93E2-FAF03FF4D7D5}" srcOrd="1" destOrd="0" presId="urn:microsoft.com/office/officeart/2005/8/layout/chevron2"/>
    <dgm:cxn modelId="{526BAA7B-7ADC-4CE5-8D73-78354E0CA856}" type="presParOf" srcId="{9FA89B98-1EA9-4225-BCB3-39EDEF888B7F}" destId="{8CEDF8E3-9686-4CB4-8A5E-43F46D23F6E0}" srcOrd="3" destOrd="0" presId="urn:microsoft.com/office/officeart/2005/8/layout/chevron2"/>
    <dgm:cxn modelId="{27CA05AF-549F-4A6C-8291-AA6FBD1DB1D1}" type="presParOf" srcId="{9FA89B98-1EA9-4225-BCB3-39EDEF888B7F}" destId="{A626F7AF-1B0E-464C-BF70-D3061FE68C83}" srcOrd="4" destOrd="0" presId="urn:microsoft.com/office/officeart/2005/8/layout/chevron2"/>
    <dgm:cxn modelId="{D488D86A-ED99-41B1-B6D8-0D92156AE035}" type="presParOf" srcId="{A626F7AF-1B0E-464C-BF70-D3061FE68C83}" destId="{03BFDD02-89F3-4619-B1AC-B6DF87FFA2ED}" srcOrd="0" destOrd="0" presId="urn:microsoft.com/office/officeart/2005/8/layout/chevron2"/>
    <dgm:cxn modelId="{42935E77-493F-4FF6-8EAA-0640EEE4D61B}" type="presParOf" srcId="{A626F7AF-1B0E-464C-BF70-D3061FE68C83}" destId="{88FC2DC5-52ED-4486-95F3-B76D2A9C3877}" srcOrd="1" destOrd="0" presId="urn:microsoft.com/office/officeart/2005/8/layout/chevron2"/>
    <dgm:cxn modelId="{D3903722-2783-4ADD-9F5B-DD896FBAF368}" type="presParOf" srcId="{9FA89B98-1EA9-4225-BCB3-39EDEF888B7F}" destId="{CA203342-CCDA-431B-BB8B-E33F883B0163}" srcOrd="5" destOrd="0" presId="urn:microsoft.com/office/officeart/2005/8/layout/chevron2"/>
    <dgm:cxn modelId="{E290CD3B-07B3-4738-A6D6-05B817F32353}" type="presParOf" srcId="{9FA89B98-1EA9-4225-BCB3-39EDEF888B7F}" destId="{AA334A51-0281-4DD5-868A-0791CD653E7A}" srcOrd="6" destOrd="0" presId="urn:microsoft.com/office/officeart/2005/8/layout/chevron2"/>
    <dgm:cxn modelId="{090EA16D-2336-4623-BAF4-3E0D2BA7F70E}" type="presParOf" srcId="{AA334A51-0281-4DD5-868A-0791CD653E7A}" destId="{A9688777-8DBF-4A81-9532-A444A0B3F344}" srcOrd="0" destOrd="0" presId="urn:microsoft.com/office/officeart/2005/8/layout/chevron2"/>
    <dgm:cxn modelId="{2A57CAFA-DBE0-4BB5-BFBD-2F4BE7A7C5C3}" type="presParOf" srcId="{AA334A51-0281-4DD5-868A-0791CD653E7A}" destId="{A69CD78F-D2BD-4E92-99EE-30DC9D0072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3C87-0336-4A28-8AA0-D787B013E9FC}">
      <dsp:nvSpPr>
        <dsp:cNvPr id="0" name=""/>
        <dsp:cNvSpPr/>
      </dsp:nvSpPr>
      <dsp:spPr>
        <a:xfrm>
          <a:off x="3239662" y="2348941"/>
          <a:ext cx="1740336" cy="17403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/>
            <a:t>NHM-Core Strategies</a:t>
          </a:r>
          <a:endParaRPr lang="en-US" sz="2300" kern="1200" dirty="0"/>
        </a:p>
      </dsp:txBody>
      <dsp:txXfrm>
        <a:off x="3494528" y="2603807"/>
        <a:ext cx="1230604" cy="1230604"/>
      </dsp:txXfrm>
    </dsp:sp>
    <dsp:sp modelId="{45112533-FCFA-497B-A797-86410BC071DF}">
      <dsp:nvSpPr>
        <dsp:cNvPr id="0" name=""/>
        <dsp:cNvSpPr/>
      </dsp:nvSpPr>
      <dsp:spPr>
        <a:xfrm rot="10800000">
          <a:off x="1553276" y="2971111"/>
          <a:ext cx="1593634" cy="4959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CB84F8-2E06-4380-A495-6DE956F90306}">
      <dsp:nvSpPr>
        <dsp:cNvPr id="0" name=""/>
        <dsp:cNvSpPr/>
      </dsp:nvSpPr>
      <dsp:spPr>
        <a:xfrm>
          <a:off x="726616" y="2557781"/>
          <a:ext cx="1653319" cy="132265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Community Processes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65355" y="2596520"/>
        <a:ext cx="1575841" cy="1245177"/>
      </dsp:txXfrm>
    </dsp:sp>
    <dsp:sp modelId="{751CDD25-4021-4B5A-BF41-50176EAE6DFC}">
      <dsp:nvSpPr>
        <dsp:cNvPr id="0" name=""/>
        <dsp:cNvSpPr/>
      </dsp:nvSpPr>
      <dsp:spPr>
        <a:xfrm rot="13500000">
          <a:off x="2068691" y="1726790"/>
          <a:ext cx="1593634" cy="4959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916E1E-0BA7-4FE2-8453-5C125BB4ACEF}">
      <dsp:nvSpPr>
        <dsp:cNvPr id="0" name=""/>
        <dsp:cNvSpPr/>
      </dsp:nvSpPr>
      <dsp:spPr>
        <a:xfrm>
          <a:off x="1475413" y="750025"/>
          <a:ext cx="1653319" cy="132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Flexible Financing </a:t>
          </a:r>
          <a:endParaRPr lang="en-US" sz="1700" kern="1200" dirty="0"/>
        </a:p>
      </dsp:txBody>
      <dsp:txXfrm>
        <a:off x="1514152" y="788764"/>
        <a:ext cx="1575841" cy="1245177"/>
      </dsp:txXfrm>
    </dsp:sp>
    <dsp:sp modelId="{0C0E96A0-1C0A-4B85-B0EB-3FC59D3A12F0}">
      <dsp:nvSpPr>
        <dsp:cNvPr id="0" name=""/>
        <dsp:cNvSpPr/>
      </dsp:nvSpPr>
      <dsp:spPr>
        <a:xfrm rot="16200000">
          <a:off x="3313013" y="1211375"/>
          <a:ext cx="1593634" cy="4959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11BEA-4AB2-4654-9C42-05A2BD10C579}">
      <dsp:nvSpPr>
        <dsp:cNvPr id="0" name=""/>
        <dsp:cNvSpPr/>
      </dsp:nvSpPr>
      <dsp:spPr>
        <a:xfrm>
          <a:off x="3283170" y="1227"/>
          <a:ext cx="1653319" cy="132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Monitoring Progress Against Standards </a:t>
          </a:r>
          <a:endParaRPr lang="en-US" sz="1700" kern="1200" dirty="0"/>
        </a:p>
      </dsp:txBody>
      <dsp:txXfrm>
        <a:off x="3321909" y="39966"/>
        <a:ext cx="1575841" cy="1245177"/>
      </dsp:txXfrm>
    </dsp:sp>
    <dsp:sp modelId="{6DC0BF2E-7875-444A-9A8C-0987958F5146}">
      <dsp:nvSpPr>
        <dsp:cNvPr id="0" name=""/>
        <dsp:cNvSpPr/>
      </dsp:nvSpPr>
      <dsp:spPr>
        <a:xfrm rot="18900000">
          <a:off x="4557335" y="1726790"/>
          <a:ext cx="1593634" cy="4959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0BD77-0933-4B96-9DFB-0D73745D1637}">
      <dsp:nvSpPr>
        <dsp:cNvPr id="0" name=""/>
        <dsp:cNvSpPr/>
      </dsp:nvSpPr>
      <dsp:spPr>
        <a:xfrm>
          <a:off x="5090927" y="750025"/>
          <a:ext cx="1653319" cy="132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Innovation in Human Resource Management</a:t>
          </a:r>
          <a:endParaRPr lang="en-US" sz="1700" kern="1200" dirty="0"/>
        </a:p>
      </dsp:txBody>
      <dsp:txXfrm>
        <a:off x="5129666" y="788764"/>
        <a:ext cx="1575841" cy="1245177"/>
      </dsp:txXfrm>
    </dsp:sp>
    <dsp:sp modelId="{40E338E2-0D54-4E71-B887-2085B633B559}">
      <dsp:nvSpPr>
        <dsp:cNvPr id="0" name=""/>
        <dsp:cNvSpPr/>
      </dsp:nvSpPr>
      <dsp:spPr>
        <a:xfrm>
          <a:off x="5072750" y="2971111"/>
          <a:ext cx="1593634" cy="4959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6208CC-2BE2-4340-8424-6EAD3544B4ED}">
      <dsp:nvSpPr>
        <dsp:cNvPr id="0" name=""/>
        <dsp:cNvSpPr/>
      </dsp:nvSpPr>
      <dsp:spPr>
        <a:xfrm>
          <a:off x="5839724" y="2557781"/>
          <a:ext cx="1653319" cy="132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Expanding</a:t>
          </a:r>
          <a:r>
            <a:rPr lang="en-US" sz="1700" kern="1200" baseline="0" dirty="0"/>
            <a:t> service delivery and entitlements towards UHC</a:t>
          </a:r>
          <a:endParaRPr lang="en-US" sz="1700" kern="1200" dirty="0"/>
        </a:p>
      </dsp:txBody>
      <dsp:txXfrm>
        <a:off x="5878463" y="2596520"/>
        <a:ext cx="1575841" cy="124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9D8E0-0FE4-442F-B739-7A1FE10F402C}">
      <dsp:nvSpPr>
        <dsp:cNvPr id="0" name=""/>
        <dsp:cNvSpPr/>
      </dsp:nvSpPr>
      <dsp:spPr>
        <a:xfrm rot="5400000">
          <a:off x="-208653" y="375245"/>
          <a:ext cx="1391021" cy="97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State</a:t>
          </a:r>
          <a:endParaRPr lang="en-IN" sz="1800" kern="1200" dirty="0">
            <a:solidFill>
              <a:schemeClr val="bg1"/>
            </a:solidFill>
          </a:endParaRPr>
        </a:p>
      </dsp:txBody>
      <dsp:txXfrm rot="-5400000">
        <a:off x="1" y="653450"/>
        <a:ext cx="973715" cy="417306"/>
      </dsp:txXfrm>
    </dsp:sp>
    <dsp:sp modelId="{530EB279-B84F-4CA4-BCCF-1794A7A705D7}">
      <dsp:nvSpPr>
        <dsp:cNvPr id="0" name=""/>
        <dsp:cNvSpPr/>
      </dsp:nvSpPr>
      <dsp:spPr>
        <a:xfrm rot="5400000">
          <a:off x="4230137" y="-3246774"/>
          <a:ext cx="1218053" cy="773089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MD, NRHM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Community Processes Resource Centre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State Trainers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State ASHA Mentoring Group</a:t>
          </a:r>
          <a:endParaRPr lang="en-IN" sz="2000" kern="1200" dirty="0"/>
        </a:p>
      </dsp:txBody>
      <dsp:txXfrm rot="-5400000">
        <a:off x="973715" y="69108"/>
        <a:ext cx="7671437" cy="1099133"/>
      </dsp:txXfrm>
    </dsp:sp>
    <dsp:sp modelId="{F38CEC35-ABA7-49A5-9D99-B25FE678920B}">
      <dsp:nvSpPr>
        <dsp:cNvPr id="0" name=""/>
        <dsp:cNvSpPr/>
      </dsp:nvSpPr>
      <dsp:spPr>
        <a:xfrm rot="5400000">
          <a:off x="-208653" y="1626206"/>
          <a:ext cx="1391021" cy="97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District</a:t>
          </a:r>
          <a:endParaRPr lang="en-IN" sz="1800" kern="1200" dirty="0">
            <a:solidFill>
              <a:schemeClr val="bg1"/>
            </a:solidFill>
          </a:endParaRPr>
        </a:p>
      </dsp:txBody>
      <dsp:txXfrm rot="-5400000">
        <a:off x="1" y="1904411"/>
        <a:ext cx="973715" cy="417306"/>
      </dsp:txXfrm>
    </dsp:sp>
    <dsp:sp modelId="{D0F3E535-5A7D-4145-93E2-FAF03FF4D7D5}">
      <dsp:nvSpPr>
        <dsp:cNvPr id="0" name=""/>
        <dsp:cNvSpPr/>
      </dsp:nvSpPr>
      <dsp:spPr>
        <a:xfrm rot="5400000">
          <a:off x="4387082" y="-1995813"/>
          <a:ext cx="904164" cy="773089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District Community Mobilizer – part of District Programme Management Unit</a:t>
          </a:r>
          <a:endParaRPr lang="en-IN" sz="2000" kern="1200" dirty="0"/>
        </a:p>
      </dsp:txBody>
      <dsp:txXfrm rot="-5400000">
        <a:off x="973716" y="1461691"/>
        <a:ext cx="7686759" cy="815888"/>
      </dsp:txXfrm>
    </dsp:sp>
    <dsp:sp modelId="{03BFDD02-89F3-4619-B1AC-B6DF87FFA2ED}">
      <dsp:nvSpPr>
        <dsp:cNvPr id="0" name=""/>
        <dsp:cNvSpPr/>
      </dsp:nvSpPr>
      <dsp:spPr>
        <a:xfrm rot="5400000">
          <a:off x="-186481" y="2837384"/>
          <a:ext cx="1391021" cy="97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Block</a:t>
          </a:r>
          <a:r>
            <a:rPr lang="en-US" sz="1800" kern="1200" dirty="0"/>
            <a:t>	</a:t>
          </a:r>
          <a:endParaRPr lang="en-IN" sz="1800" kern="1200" dirty="0"/>
        </a:p>
      </dsp:txBody>
      <dsp:txXfrm rot="-5400000">
        <a:off x="22173" y="3115589"/>
        <a:ext cx="973715" cy="417306"/>
      </dsp:txXfrm>
    </dsp:sp>
    <dsp:sp modelId="{88FC2DC5-52ED-4486-95F3-B76D2A9C3877}">
      <dsp:nvSpPr>
        <dsp:cNvPr id="0" name=""/>
        <dsp:cNvSpPr/>
      </dsp:nvSpPr>
      <dsp:spPr>
        <a:xfrm rot="5400000">
          <a:off x="4387082" y="-744852"/>
          <a:ext cx="904164" cy="773089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Block Community Mobilizer- part of Block Programme management Unit (100,000 pop)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/>
            <a:t>District Trainers</a:t>
          </a:r>
        </a:p>
      </dsp:txBody>
      <dsp:txXfrm rot="-5400000">
        <a:off x="973716" y="2712652"/>
        <a:ext cx="7686759" cy="815888"/>
      </dsp:txXfrm>
    </dsp:sp>
    <dsp:sp modelId="{A9688777-8DBF-4A81-9532-A444A0B3F344}">
      <dsp:nvSpPr>
        <dsp:cNvPr id="0" name=""/>
        <dsp:cNvSpPr/>
      </dsp:nvSpPr>
      <dsp:spPr>
        <a:xfrm rot="5400000">
          <a:off x="-208653" y="4128129"/>
          <a:ext cx="1391021" cy="973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Sub block</a:t>
          </a:r>
          <a:r>
            <a:rPr lang="en-US" sz="1800" kern="1200" dirty="0"/>
            <a:t> </a:t>
          </a:r>
          <a:endParaRPr lang="en-IN" sz="1800" kern="1200" dirty="0"/>
        </a:p>
      </dsp:txBody>
      <dsp:txXfrm rot="-5400000">
        <a:off x="1" y="4406334"/>
        <a:ext cx="973715" cy="417306"/>
      </dsp:txXfrm>
    </dsp:sp>
    <dsp:sp modelId="{A69CD78F-D2BD-4E92-99EE-30DC9D0072DA}">
      <dsp:nvSpPr>
        <dsp:cNvPr id="0" name=""/>
        <dsp:cNvSpPr/>
      </dsp:nvSpPr>
      <dsp:spPr>
        <a:xfrm rot="5400000">
          <a:off x="4387082" y="506109"/>
          <a:ext cx="904164" cy="773089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/>
            <a:t>ASHA Facilitator (one per 10-20 ASHA)/</a:t>
          </a:r>
          <a:endParaRPr lang="en-IN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/>
            <a:t>ANM</a:t>
          </a:r>
          <a:endParaRPr lang="en-IN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/>
            <a:t>Village Health Sanitation and Nutrition Committees (VHSNC)</a:t>
          </a:r>
          <a:endParaRPr lang="en-IN" sz="2000" kern="1200" dirty="0"/>
        </a:p>
      </dsp:txBody>
      <dsp:txXfrm rot="-5400000">
        <a:off x="973716" y="3963613"/>
        <a:ext cx="7686759" cy="81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1C07-75F6-3E49-9623-4F92EC65E29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AA39-917B-F846-A2EE-D0E4CFC7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AA39-917B-F846-A2EE-D0E4CFC7A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AA39-917B-F846-A2EE-D0E4CFC7A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AA39-917B-F846-A2EE-D0E4CFC7A6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dirty="0"/>
              <a:t>-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3BF36-5DD0-47EC-BDD0-E3F203BA919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785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AA39-917B-F846-A2EE-D0E4CFC7A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BBBC9-CDC2-42B4-8FED-249C952102E4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96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CDCD-DDB1-9E42-BF5D-3961FAAC36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166C-D564-A145-A1B7-CD805AC07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C:\Documents and Settings\Sushant\Desktop\Photographs ASHA GKS\ASHA Photo Final\SSA42457.JPG">
            <a:extLst>
              <a:ext uri="{FF2B5EF4-FFF2-40B4-BE49-F238E27FC236}">
                <a16:creationId xmlns="" xmlns:a16="http://schemas.microsoft.com/office/drawing/2014/main" id="{B31B12D5-218A-4E7E-B04C-902AC6904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FA16-05BB-4553-83E8-90151325B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852673"/>
            <a:ext cx="6858000" cy="1694688"/>
          </a:xfrm>
        </p:spPr>
        <p:txBody>
          <a:bodyPr>
            <a:normAutofit fontScale="90000"/>
          </a:bodyPr>
          <a:lstStyle/>
          <a:p>
            <a:r>
              <a:rPr lang="en-IN" sz="4100" dirty="0">
                <a:solidFill>
                  <a:srgbClr val="FFFFFF"/>
                </a:solidFill>
              </a:rPr>
              <a:t>Community Based Approaches in the National Health Mission: Lessons and Challenges</a:t>
            </a:r>
            <a:br>
              <a:rPr lang="en-IN" sz="4100" dirty="0">
                <a:solidFill>
                  <a:srgbClr val="FFFFFF"/>
                </a:solidFill>
              </a:rPr>
            </a:br>
            <a:endParaRPr lang="en-IN" sz="41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129450"/>
            <a:ext cx="420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Dr </a:t>
            </a:r>
            <a:r>
              <a:rPr lang="en-US" b="1" dirty="0" err="1" smtClean="0"/>
              <a:t>Rajani</a:t>
            </a:r>
            <a:r>
              <a:rPr lang="en-US" b="1" dirty="0" smtClean="0"/>
              <a:t> </a:t>
            </a:r>
            <a:r>
              <a:rPr lang="en-US" b="1" dirty="0" err="1" smtClean="0"/>
              <a:t>Ved</a:t>
            </a:r>
            <a:endParaRPr lang="en-US" b="1" dirty="0"/>
          </a:p>
          <a:p>
            <a:pPr algn="r"/>
            <a:r>
              <a:rPr lang="en-US" b="1" dirty="0" smtClean="0"/>
              <a:t>National Health Systems Resource Centre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138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480207-5E11-459E-A17E-3F5CFAD6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Support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0D8100-A11B-4C4F-980B-3A53B645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83% of district community mobilizers, 85% of Block community mobilizers, and 94% of ASHA facilitators are in place</a:t>
            </a:r>
          </a:p>
          <a:p>
            <a:r>
              <a:rPr lang="en-IN" dirty="0"/>
              <a:t>Over 95% of VHSNC  are in place and 90% have bank accounts</a:t>
            </a:r>
          </a:p>
          <a:p>
            <a:r>
              <a:rPr lang="en-IN" dirty="0"/>
              <a:t>MAS in urban areas: only 48% in India- 905 In NE states; 60% in High focus states and about 42% in non high focus states.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40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24"/>
            <a:ext cx="8229600" cy="901820"/>
          </a:xfrm>
        </p:spPr>
        <p:txBody>
          <a:bodyPr>
            <a:normAutofit fontScale="90000"/>
          </a:bodyPr>
          <a:lstStyle/>
          <a:p>
            <a:r>
              <a:rPr lang="en-US" dirty="0"/>
              <a:t>Village Health, Sanitation, and Nutrition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1" y="971044"/>
            <a:ext cx="8702791" cy="565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 500,000 across all states. </a:t>
            </a:r>
          </a:p>
          <a:p>
            <a:r>
              <a:rPr lang="en-US" dirty="0"/>
              <a:t>At revenue village / GP level – (varies across states)</a:t>
            </a:r>
          </a:p>
          <a:p>
            <a:r>
              <a:rPr lang="en-US" dirty="0"/>
              <a:t>Untied fund of Rs. 10,000 per year per VHSNC</a:t>
            </a:r>
          </a:p>
          <a:p>
            <a:r>
              <a:rPr lang="en-US" dirty="0"/>
              <a:t>Envisaged roles as ‘platform for community action’ – </a:t>
            </a:r>
          </a:p>
          <a:p>
            <a:pPr marL="0" indent="0">
              <a:buNone/>
            </a:pPr>
            <a:r>
              <a:rPr lang="en-US" dirty="0"/>
              <a:t>	- provide information to community, </a:t>
            </a:r>
          </a:p>
          <a:p>
            <a:pPr marL="0" indent="0">
              <a:buNone/>
            </a:pPr>
            <a:r>
              <a:rPr lang="en-US" dirty="0"/>
              <a:t>	- ensure convergent action on social determinants, </a:t>
            </a:r>
          </a:p>
          <a:p>
            <a:pPr marL="0" indent="0">
              <a:buNone/>
            </a:pPr>
            <a:r>
              <a:rPr lang="en-US" dirty="0"/>
              <a:t>	- serve as a platform for community action, </a:t>
            </a:r>
          </a:p>
          <a:p>
            <a:pPr marL="0" indent="0">
              <a:buNone/>
            </a:pPr>
            <a:r>
              <a:rPr lang="en-US" dirty="0"/>
              <a:t>	- support health providers, </a:t>
            </a:r>
          </a:p>
          <a:p>
            <a:pPr marL="0" indent="0">
              <a:buNone/>
            </a:pPr>
            <a:r>
              <a:rPr lang="en-US" dirty="0"/>
              <a:t>	- empower Panchayats for a role in health  </a:t>
            </a:r>
          </a:p>
          <a:p>
            <a:r>
              <a:rPr lang="en-US" dirty="0"/>
              <a:t>Minimum 15 members, 50% female representation , ASHA – member secretary; </a:t>
            </a:r>
          </a:p>
          <a:p>
            <a:r>
              <a:rPr lang="en-US" dirty="0"/>
              <a:t>Minutes of Monthly Meetings, Annual expenditure to be submitted before Gram Sabha, &amp; </a:t>
            </a:r>
            <a:r>
              <a:rPr lang="en-IN" dirty="0"/>
              <a:t>UC to be issued by GP 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2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Rogi</a:t>
            </a:r>
            <a:r>
              <a:rPr lang="en-US" dirty="0"/>
              <a:t> </a:t>
            </a:r>
            <a:r>
              <a:rPr lang="en-US" dirty="0" err="1"/>
              <a:t>Kalyan</a:t>
            </a:r>
            <a:r>
              <a:rPr lang="en-US" dirty="0"/>
              <a:t> </a:t>
            </a:r>
            <a:r>
              <a:rPr lang="en-US" dirty="0" err="1"/>
              <a:t>Samitis</a:t>
            </a:r>
            <a:r>
              <a:rPr lang="en-US" dirty="0"/>
              <a:t> (RKS)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897"/>
          </a:xfrm>
        </p:spPr>
        <p:txBody>
          <a:bodyPr>
            <a:normAutofit/>
          </a:bodyPr>
          <a:lstStyle/>
          <a:p>
            <a:r>
              <a:rPr lang="en-US" dirty="0"/>
              <a:t>Formed at all levels of facilities – district, block and sub-block (DH, SDH, CHC &amp; PHC, and in untied funds accounts of SC) </a:t>
            </a:r>
          </a:p>
          <a:p>
            <a:r>
              <a:rPr lang="en-US" dirty="0"/>
              <a:t>PRI representation : RKS guidelines revised in 2015, include ZP Chairperson block panchayat members  </a:t>
            </a:r>
          </a:p>
          <a:p>
            <a:r>
              <a:rPr lang="en-US" dirty="0"/>
              <a:t>To ensure greater convergence with outreach services, VHSNCs/GPs are also represented in the RKS, on rotation basis.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Public Services Monitoring Tool: integral part of training of VHSNC/MAS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IN" dirty="0" err="1"/>
              <a:t>Anganwadi</a:t>
            </a:r>
            <a:r>
              <a:rPr lang="en-IN" dirty="0"/>
              <a:t> Centres</a:t>
            </a:r>
          </a:p>
          <a:p>
            <a:r>
              <a:rPr lang="en-IN" dirty="0"/>
              <a:t>Complementary Feeding</a:t>
            </a:r>
          </a:p>
          <a:p>
            <a:r>
              <a:rPr lang="en-IN" dirty="0"/>
              <a:t>Mid-Day Meal Scheme</a:t>
            </a:r>
          </a:p>
          <a:p>
            <a:r>
              <a:rPr lang="en-IN" dirty="0"/>
              <a:t>Health Services</a:t>
            </a:r>
          </a:p>
          <a:p>
            <a:r>
              <a:rPr lang="en-IN" dirty="0"/>
              <a:t>Food Security</a:t>
            </a:r>
          </a:p>
          <a:p>
            <a:r>
              <a:rPr lang="en-IN" dirty="0"/>
              <a:t>Education</a:t>
            </a:r>
          </a:p>
          <a:p>
            <a:r>
              <a:rPr lang="en-IN" dirty="0"/>
              <a:t>Hand Pump</a:t>
            </a:r>
          </a:p>
          <a:p>
            <a:r>
              <a:rPr lang="en-IN" dirty="0"/>
              <a:t>Individual/Household Latrines</a:t>
            </a:r>
          </a:p>
          <a:p>
            <a:r>
              <a:rPr lang="en-IN" dirty="0"/>
              <a:t>Others: Violence; Early Marriages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959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N" sz="3200" dirty="0"/>
              <a:t>ASHA: 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4653"/>
            <a:ext cx="8712968" cy="5225299"/>
          </a:xfrm>
        </p:spPr>
        <p:txBody>
          <a:bodyPr>
            <a:normAutofit/>
          </a:bodyPr>
          <a:lstStyle/>
          <a:p>
            <a:r>
              <a:rPr lang="en-IN" sz="2000" dirty="0"/>
              <a:t>ASHA plays an important role in improving health seeking behaviours and improved care seeking for institutional delivery, newborn and child health and nutrition, malaria and TB. (varies across contexts) .</a:t>
            </a:r>
          </a:p>
          <a:p>
            <a:r>
              <a:rPr lang="en-IN" sz="2000" dirty="0"/>
              <a:t>Local community based selection, experiential training in a set of specific competencies and skills and a field based, hands-on mentoring and supportive supervisory mechanism.</a:t>
            </a:r>
          </a:p>
          <a:p>
            <a:r>
              <a:rPr lang="en-IN" sz="2000" dirty="0"/>
              <a:t>Performance Based Incentives for a range of tasks- streamlining of payments and far fewer delays- helped by Direct bank transfers</a:t>
            </a:r>
          </a:p>
          <a:p>
            <a:r>
              <a:rPr lang="en-IN" sz="2000" dirty="0"/>
              <a:t>Socio Demographic/local context changes necessitate newer roles:  Non communicable diseases,  palliative care, first responders in disaster situations.</a:t>
            </a:r>
          </a:p>
          <a:p>
            <a:r>
              <a:rPr lang="en-IN" sz="2000" dirty="0"/>
              <a:t>ASHA certification:  A step towards ensuring quality of community based services and improving confidence and self esteem</a:t>
            </a:r>
          </a:p>
          <a:p>
            <a:r>
              <a:rPr lang="en-IN" sz="2000" dirty="0"/>
              <a:t>Part of Primary Health Care team: Role in Health and Wellness Centres</a:t>
            </a:r>
          </a:p>
          <a:p>
            <a:r>
              <a:rPr lang="en-IN" sz="2000" dirty="0"/>
              <a:t>Pivotal role in supporting disease support groups for NCD self- care and treatment adherence. </a:t>
            </a:r>
          </a:p>
          <a:p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3074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256" y="997527"/>
            <a:ext cx="8775239" cy="631767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states have undertaken basic orientation (one or two days duration) for VHSNC members at the block/PHC level, but PRI participation low.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PRI engagement in Community Processes interventions is mixed- notable exceptions : Chhattisgarh,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Swasthya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Panchayat Yojana) Odisha (Gaon Kalyan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Kerala (Ward Panchayats- undertaking palliative care/action  on GBV)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of death analysis in VHSNC: useful beginning to establishing understanding of mortality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/non use of untied funds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in RKS is limited – challenges on both sides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with PRI Engagement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2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671BA-8B7F-4C5D-8FBD-781C9F62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880"/>
          </a:xfrm>
        </p:spPr>
        <p:txBody>
          <a:bodyPr>
            <a:no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Platforms: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90CE47-FAB9-43A2-B7A2-C4E3204A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6900"/>
            <a:ext cx="8229600" cy="5818908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progress in strengthening committees and monitoring use of untied funds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in community based planning and monitoring limited unless facilitated by civil society networks or ASHA support system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Constitution of committee- variable, lack of clarity in guidelines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Defining the relationship of the ASHA to the VHSNC –	leader, member, convener, or bystander?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Defining the relationship of the VHSNC to the GP and to the village and hamlet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Ensuring representation of the marginalized/women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0699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671BA-8B7F-4C5D-8FBD-781C9F62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880"/>
          </a:xfrm>
        </p:spPr>
        <p:txBody>
          <a:bodyPr>
            <a:noAutofit/>
          </a:bodyPr>
          <a:lstStyle/>
          <a:p>
            <a:r>
              <a:rPr lang="en-IN" sz="3600" b="1" dirty="0"/>
              <a:t>Public Platforms: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90CE47-FAB9-43A2-B7A2-C4E3204A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6900"/>
            <a:ext cx="8229600" cy="58189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well defined mechanism for support, training at any level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Use of untied funds?- “mandated” spend, issues with signatories, delayed fund flows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Community monitoring committees were/are not the VHSNC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Regularity of meetings, Record keeping, action plans- little understanding of programme managers and service providers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ASHA and MAS formation and creation of support mechanisms – needs review of design: Jan Arogya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Samities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760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Platforms: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902525"/>
            <a:ext cx="8608228" cy="5795158"/>
          </a:xfrm>
        </p:spPr>
        <p:txBody>
          <a:bodyPr>
            <a:normAutofit/>
          </a:bodyPr>
          <a:lstStyle/>
          <a:p>
            <a:r>
              <a:rPr lang="en-IN" dirty="0"/>
              <a:t>Institutionalizing systems for training, support and payments. </a:t>
            </a:r>
          </a:p>
          <a:p>
            <a:r>
              <a:rPr lang="en-IN" dirty="0"/>
              <a:t>Managing Turnover and Renewal in VHSNC/MAS members</a:t>
            </a:r>
          </a:p>
          <a:p>
            <a:r>
              <a:rPr lang="en-IN" dirty="0"/>
              <a:t>Unexplored role of IT to address scale: in capacity building/supervising</a:t>
            </a:r>
          </a:p>
          <a:p>
            <a:r>
              <a:rPr lang="en-IN" dirty="0"/>
              <a:t>Retaining community embeddedness of ASHA</a:t>
            </a:r>
          </a:p>
          <a:p>
            <a:r>
              <a:rPr lang="en-IN" dirty="0"/>
              <a:t>Strengthening linkages with PRI/ULB</a:t>
            </a:r>
          </a:p>
          <a:p>
            <a:endParaRPr lang="en-IN" sz="2400" dirty="0"/>
          </a:p>
          <a:p>
            <a:pPr>
              <a:buNone/>
            </a:pPr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7570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1" y="83127"/>
            <a:ext cx="8484919" cy="581891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534390"/>
            <a:ext cx="8762607" cy="6163293"/>
          </a:xfrm>
        </p:spPr>
        <p:txBody>
          <a:bodyPr>
            <a:normAutofit fontScale="62500" lnSpcReduction="20000"/>
          </a:bodyPr>
          <a:lstStyle/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intersectoral action through convergence with PRI and other sectors: VISHWAS - -with SBM</a:t>
            </a:r>
          </a:p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focus on Comprehensive Primary Health Care: strong linkage with Community Health Systems</a:t>
            </a:r>
          </a:p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public platforms in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Nagrik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Abhiyan- a social movement for health</a:t>
            </a:r>
          </a:p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</a:t>
            </a:r>
            <a:r>
              <a:rPr lang="en-I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Antyodaya</a:t>
            </a:r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Poverty Free Gram Panchayats</a:t>
            </a:r>
          </a:p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NHP, 2017: “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action on seven priority areas for improving the environment for health with measurable achievements through well thought out and financed institutional mechanisms”.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Swachch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Abhiyaan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and Healthy Diets,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Tobacco, Alcohol and Substance Abuse,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Nirbhaya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Yatri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Suraksha,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stress and improved safety in the work place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indoor and outdoor air pollution</a:t>
            </a:r>
            <a:endParaRPr lang="en-I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endParaRPr lang="en-IN" sz="2400" dirty="0"/>
          </a:p>
          <a:p>
            <a:pPr>
              <a:buNone/>
            </a:pPr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8644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6A4F7B-F82C-4EB5-A5F9-925A32F0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64"/>
            <a:ext cx="8229600" cy="1325562"/>
          </a:xfrm>
        </p:spPr>
        <p:txBody>
          <a:bodyPr>
            <a:normAutofit/>
          </a:bodyPr>
          <a:lstStyle/>
          <a:p>
            <a:r>
              <a:rPr lang="en-IN" sz="2400" b="1" dirty="0"/>
              <a:t>India’s National Health Mission: </a:t>
            </a:r>
            <a:r>
              <a:rPr lang="en-IN" sz="2400" b="1" i="1" dirty="0"/>
              <a:t>An Architectural Correction of the Health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D17130-552A-4057-92B7-FDC3CEB2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424"/>
            <a:ext cx="8130209" cy="90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Vision: “Attainment of universal access to equitable, affordable and quality health care, which is accountable and responsive to the needs of the people” </a:t>
            </a:r>
          </a:p>
          <a:p>
            <a:endParaRPr lang="en-IN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78A332E-7CEE-4C8E-8E90-0ED2A03B4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994352"/>
              </p:ext>
            </p:extLst>
          </p:nvPr>
        </p:nvGraphicFramePr>
        <p:xfrm>
          <a:off x="457200" y="2236304"/>
          <a:ext cx="8219661" cy="409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4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572125" y="1857375"/>
            <a:ext cx="2971800" cy="3024188"/>
          </a:xfrm>
        </p:spPr>
        <p:txBody>
          <a:bodyPr/>
          <a:lstStyle/>
          <a:p>
            <a:pPr algn="ctr"/>
            <a:r>
              <a:rPr lang="en-IN" sz="7200" b="1"/>
              <a:t>THANK YOU</a:t>
            </a:r>
          </a:p>
        </p:txBody>
      </p:sp>
      <p:pic>
        <p:nvPicPr>
          <p:cNvPr id="51203" name="Picture 3" descr="G:\16-9-2014\CP\ASHA\pics\VHSNC cluster 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34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G:\16-9-2014\CP\ASHA\pics\VHSNC 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5541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1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0CA05-C4EA-407A-BBCB-2329DB88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0"/>
            <a:ext cx="8942120" cy="1417637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Community Based Approaches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DCE82-26F9-4B6B-BA45-59178D36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935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systems strengthening requires community participation as an integral component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 reform:  not just about finances, structures, systems, and technology but requires software as well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not patients, clients, users, beneficiaries but active participants of the system.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56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76C81-7914-4C92-8976-6B614CC3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12"/>
          </a:xfrm>
        </p:spPr>
        <p:txBody>
          <a:bodyPr>
            <a:normAutofit/>
          </a:bodyPr>
          <a:lstStyle/>
          <a:p>
            <a:r>
              <a:rPr lang="en-IN" sz="2800" b="1" dirty="0"/>
              <a:t>Community Based Approaches in NHM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F9CE64-369B-4E9C-BF32-C748ADD24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0650"/>
            <a:ext cx="8229600" cy="5760522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/>
              <a:t>Expanding service coverage: </a:t>
            </a:r>
            <a:r>
              <a:rPr lang="en-IN" sz="2800" dirty="0"/>
              <a:t> through a range of mechanisms - ASHA, expanded outreach, (VHND/UHND) strengthening first point of care, active reach to marginalized – enabling equity</a:t>
            </a:r>
          </a:p>
          <a:p>
            <a:r>
              <a:rPr lang="en-IN" sz="2800" b="1" dirty="0"/>
              <a:t>Creating frontline worker teams</a:t>
            </a:r>
            <a:r>
              <a:rPr lang="en-IN" sz="2800" b="1" i="1" dirty="0"/>
              <a:t> </a:t>
            </a:r>
            <a:r>
              <a:rPr lang="en-IN" sz="2800" dirty="0"/>
              <a:t>– ASHA , AWW and ANM: linking the community with the health system; introducing Team Based Incentives</a:t>
            </a:r>
          </a:p>
          <a:p>
            <a:r>
              <a:rPr lang="en-IN" sz="2800" b="1" dirty="0"/>
              <a:t>Citizen empowerment </a:t>
            </a:r>
            <a:r>
              <a:rPr lang="en-IN" sz="2800" dirty="0"/>
              <a:t>to take charge of their own health:  ASHA, VHSNC, MAS including membership of SHGs</a:t>
            </a:r>
          </a:p>
          <a:p>
            <a:r>
              <a:rPr lang="en-IN" sz="2800" dirty="0"/>
              <a:t>Increasing quality of services  by building </a:t>
            </a:r>
            <a:r>
              <a:rPr lang="en-IN" sz="2800" b="1" dirty="0"/>
              <a:t>accountability</a:t>
            </a:r>
            <a:r>
              <a:rPr lang="en-IN" sz="2800" dirty="0"/>
              <a:t> using community and facility based committees: VHSNC, MAS, CAH</a:t>
            </a:r>
          </a:p>
          <a:p>
            <a:r>
              <a:rPr lang="en-IN" sz="2800" b="1" dirty="0"/>
              <a:t>Mobilization and demand generation </a:t>
            </a:r>
            <a:r>
              <a:rPr lang="en-IN" sz="2800" dirty="0"/>
              <a:t>: Incremental movement:</a:t>
            </a:r>
            <a:r>
              <a:rPr lang="en-IN" sz="2800" i="1" dirty="0"/>
              <a:t> </a:t>
            </a:r>
            <a:r>
              <a:rPr lang="en-IN" sz="2800" dirty="0"/>
              <a:t>achieving universal coverage for reproductive and child health services</a:t>
            </a:r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6931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6006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Key elements of community processes in NHM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0644"/>
            <a:ext cx="8229600" cy="6157355"/>
          </a:xfrm>
        </p:spPr>
        <p:txBody>
          <a:bodyPr>
            <a:noAutofit/>
          </a:bodyPr>
          <a:lstStyle/>
          <a:p>
            <a:pPr marL="36988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ASHA –  community health worker; local, community based selection</a:t>
            </a:r>
          </a:p>
          <a:p>
            <a:pPr marL="26988" indent="0" algn="just">
              <a:lnSpc>
                <a:spcPct val="110000"/>
              </a:lnSpc>
              <a:buNone/>
            </a:pPr>
            <a:endParaRPr lang="en-IN" sz="2400" dirty="0"/>
          </a:p>
          <a:p>
            <a:pPr marL="365751" indent="-256026">
              <a:buClr>
                <a:schemeClr val="accent3"/>
              </a:buClr>
              <a:buFont typeface="Georgia"/>
              <a:buChar char="•"/>
              <a:defRPr/>
            </a:pPr>
            <a:r>
              <a:rPr lang="en-IN" sz="2400" dirty="0"/>
              <a:t>Village Health Sanitation and Nutrition Committee (VHSNC) and </a:t>
            </a:r>
            <a:r>
              <a:rPr lang="en-IN" sz="2400" dirty="0" err="1"/>
              <a:t>Mahila</a:t>
            </a:r>
            <a:r>
              <a:rPr lang="en-IN" sz="2400" dirty="0"/>
              <a:t> Arogya </a:t>
            </a:r>
            <a:r>
              <a:rPr lang="en-IN" sz="2400" dirty="0" err="1"/>
              <a:t>Samities</a:t>
            </a:r>
            <a:endParaRPr lang="en-IN" sz="2400" dirty="0"/>
          </a:p>
          <a:p>
            <a:pPr marL="852675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500,000 VHSNCs across the country ( GP/Revenue village level) and nearly 70,000 MAS in urban areas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2675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platform for social determinants and convergence at village level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2675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cs typeface="Times New Roman" panose="02020603050405020304" pitchFamily="18" charset="0"/>
              </a:rPr>
              <a:t> Provision of untied funds</a:t>
            </a:r>
            <a:endParaRPr lang="en-IN" sz="2400" dirty="0"/>
          </a:p>
        </p:txBody>
      </p:sp>
      <p:pic>
        <p:nvPicPr>
          <p:cNvPr id="4" name="Picture 2" descr="G:\19-11-2014\Asha Pics &amp; Videos\New folder\pg first part (3).jpg">
            <a:extLst>
              <a:ext uri="{FF2B5EF4-FFF2-40B4-BE49-F238E27FC236}">
                <a16:creationId xmlns="" xmlns:a16="http://schemas.microsoft.com/office/drawing/2014/main" id="{B441E3BF-9738-4C0A-9FD4-F85281B2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160" y="4800600"/>
            <a:ext cx="25098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89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Key elements of community processes in NHM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0357"/>
            <a:ext cx="8229600" cy="5029200"/>
          </a:xfrm>
        </p:spPr>
        <p:txBody>
          <a:bodyPr>
            <a:noAutofit/>
          </a:bodyPr>
          <a:lstStyle/>
          <a:p>
            <a:pPr marL="36988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District Health Societies as avenues for public participation in planning, monitoring. and decision making.</a:t>
            </a:r>
          </a:p>
          <a:p>
            <a:pPr marL="26988" indent="0" algn="just">
              <a:lnSpc>
                <a:spcPct val="110000"/>
              </a:lnSpc>
              <a:buNone/>
            </a:pPr>
            <a:endParaRPr lang="en-IN" sz="2800" dirty="0"/>
          </a:p>
          <a:p>
            <a:pPr marL="36988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Community Action for Health: largely civil society led</a:t>
            </a:r>
          </a:p>
          <a:p>
            <a:pPr marL="852678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awareness on health entitlements  </a:t>
            </a:r>
          </a:p>
          <a:p>
            <a:pPr marL="852678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led data collection, </a:t>
            </a:r>
          </a:p>
          <a:p>
            <a:pPr marL="852678" lvl="1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Periodic sharing of report cards, community experiences of health service</a:t>
            </a:r>
          </a:p>
          <a:p>
            <a:pPr marL="566928" lvl="1" indent="0">
              <a:buClr>
                <a:schemeClr val="accent3"/>
              </a:buClr>
              <a:buNone/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988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6988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NGOs and other civil society organizations to support the implementation of these components.</a:t>
            </a:r>
          </a:p>
        </p:txBody>
      </p:sp>
    </p:spTree>
    <p:extLst>
      <p:ext uri="{BB962C8B-B14F-4D97-AF65-F5344CB8AC3E}">
        <p14:creationId xmlns:p14="http://schemas.microsoft.com/office/powerpoint/2010/main" val="21172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3084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343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:\Documents and Settings\Sushant\Desktop\CRM PPT PHOTO\IMG_0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00525"/>
            <a:ext cx="4191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7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852937"/>
            <a:ext cx="8892479" cy="1296144"/>
          </a:xfrm>
        </p:spPr>
        <p:txBody>
          <a:bodyPr>
            <a:normAutofit fontScale="90000"/>
          </a:bodyPr>
          <a:lstStyle/>
          <a:p>
            <a:r>
              <a:rPr lang="en-IN" b="0" i="1" dirty="0"/>
              <a:t>Three roles : F</a:t>
            </a:r>
            <a:r>
              <a:rPr lang="en-IN" sz="3600" b="0" i="1" dirty="0"/>
              <a:t>acilitator, mobilizer/activist, and community level care provider</a:t>
            </a:r>
            <a:endParaRPr lang="en-IN" b="0" i="1" dirty="0"/>
          </a:p>
        </p:txBody>
      </p:sp>
    </p:spTree>
    <p:extLst>
      <p:ext uri="{BB962C8B-B14F-4D97-AF65-F5344CB8AC3E}">
        <p14:creationId xmlns:p14="http://schemas.microsoft.com/office/powerpoint/2010/main" val="29945225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40481"/>
            <a:r>
              <a:rPr lang="en-US" b="1" i="1" dirty="0"/>
              <a:t>Support Structures</a:t>
            </a:r>
            <a:endParaRPr lang="en-IN" b="1" i="1" dirty="0"/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>
          <a:xfrm>
            <a:off x="1485901" y="1771651"/>
            <a:ext cx="3031331" cy="3702844"/>
          </a:xfrm>
        </p:spPr>
        <p:txBody>
          <a:bodyPr/>
          <a:lstStyle/>
          <a:p>
            <a:pPr eaLnBrk="1" hangingPunct="1"/>
            <a:endParaRPr lang="en-IN" dirty="0"/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fld id="{9586263E-A787-488D-808D-1776F0D71E6D}" type="slidenum">
              <a:rPr lang="en-IN" smtClean="0">
                <a:latin typeface="Arial" charset="0"/>
                <a:cs typeface="Arial" charset="0"/>
              </a:rPr>
              <a:pPr/>
              <a:t>9</a:t>
            </a:fld>
            <a:endParaRPr lang="en-IN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7288124"/>
              </p:ext>
            </p:extLst>
          </p:nvPr>
        </p:nvGraphicFramePr>
        <p:xfrm>
          <a:off x="95003" y="1318161"/>
          <a:ext cx="8704613" cy="532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41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1253</Words>
  <Application>Microsoft Office PowerPoint</Application>
  <PresentationFormat>On-screen Show (4:3)</PresentationFormat>
  <Paragraphs>156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Office Theme</vt:lpstr>
      <vt:lpstr>Community Based Approaches in the National Health Mission: Lessons and Challenges </vt:lpstr>
      <vt:lpstr>India’s National Health Mission: An Architectural Correction of the Health System</vt:lpstr>
      <vt:lpstr>Principles of Community Based Approaches </vt:lpstr>
      <vt:lpstr>Community Based Approaches in NHM</vt:lpstr>
      <vt:lpstr>Key elements of community processes in NHM</vt:lpstr>
      <vt:lpstr>Key elements of community processes in NHM</vt:lpstr>
      <vt:lpstr>PowerPoint Presentation</vt:lpstr>
      <vt:lpstr>Three roles : Facilitator, mobilizer/activist, and community level care provider</vt:lpstr>
      <vt:lpstr>Support Structures</vt:lpstr>
      <vt:lpstr>Support Systems</vt:lpstr>
      <vt:lpstr>Village Health, Sanitation, and Nutrition Committees</vt:lpstr>
      <vt:lpstr>Rogi Kalyan Samitis (RKS)</vt:lpstr>
      <vt:lpstr>Public Services Monitoring Tool: integral part of training of VHSNC/MAS</vt:lpstr>
      <vt:lpstr>ASHA: Progress to Date</vt:lpstr>
      <vt:lpstr>Experiences with PRI Engagement</vt:lpstr>
      <vt:lpstr>Public Platforms: Challenges</vt:lpstr>
      <vt:lpstr>Public Platforms: Challenges</vt:lpstr>
      <vt:lpstr>Public Platforms: Challenges</vt:lpstr>
      <vt:lpstr>Opportunities </vt:lpstr>
      <vt:lpstr>THANK YOU</vt:lpstr>
    </vt:vector>
  </TitlesOfParts>
  <Company>sankrutr@gmail.com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Health Coverage</dc:title>
  <dc:creator>rahul reddy</dc:creator>
  <cp:lastModifiedBy>Jolly</cp:lastModifiedBy>
  <cp:revision>98</cp:revision>
  <dcterms:created xsi:type="dcterms:W3CDTF">2017-11-28T13:00:22Z</dcterms:created>
  <dcterms:modified xsi:type="dcterms:W3CDTF">2020-01-09T08:55:38Z</dcterms:modified>
</cp:coreProperties>
</file>