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90" r:id="rId3"/>
    <p:sldId id="284" r:id="rId4"/>
    <p:sldId id="283" r:id="rId5"/>
    <p:sldId id="285" r:id="rId6"/>
    <p:sldId id="291" r:id="rId7"/>
    <p:sldId id="287" r:id="rId8"/>
    <p:sldId id="292" r:id="rId9"/>
    <p:sldId id="257" r:id="rId10"/>
    <p:sldId id="276" r:id="rId11"/>
    <p:sldId id="274"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89" r:id="rId26"/>
    <p:sldId id="280" r:id="rId27"/>
    <p:sldId id="277" r:id="rId28"/>
    <p:sldId id="278" r:id="rId29"/>
    <p:sldId id="279" r:id="rId30"/>
    <p:sldId id="281" r:id="rId31"/>
    <p:sldId id="282" r:id="rId32"/>
    <p:sldId id="272" r:id="rId33"/>
    <p:sldId id="273" r:id="rId34"/>
    <p:sldId id="288"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103E4F-00E7-4B29-93A2-16E0A50583A5}" type="doc">
      <dgm:prSet loTypeId="urn:microsoft.com/office/officeart/2005/8/layout/radial5" loCatId="relationship" qsTypeId="urn:microsoft.com/office/officeart/2005/8/quickstyle/simple4" qsCatId="simple" csTypeId="urn:microsoft.com/office/officeart/2005/8/colors/accent0_1" csCatId="mainScheme" phldr="1"/>
      <dgm:spPr/>
      <dgm:t>
        <a:bodyPr/>
        <a:lstStyle/>
        <a:p>
          <a:endParaRPr lang="en-IN"/>
        </a:p>
      </dgm:t>
    </dgm:pt>
    <dgm:pt modelId="{28E9216B-FACF-450C-BA67-E3FA5D3B4228}">
      <dgm:prSet phldrT="[Text]" custT="1"/>
      <dgm:spPr>
        <a:solidFill>
          <a:schemeClr val="accent1">
            <a:lumMod val="60000"/>
            <a:lumOff val="40000"/>
          </a:schemeClr>
        </a:solidFill>
        <a:ln>
          <a:solidFill>
            <a:schemeClr val="accent1"/>
          </a:solidFill>
        </a:ln>
      </dgm:spPr>
      <dgm:t>
        <a:bodyPr/>
        <a:lstStyle/>
        <a:p>
          <a:pPr algn="ctr"/>
          <a:r>
            <a:rPr lang="en-IN" sz="1400" b="1" dirty="0"/>
            <a:t>Continuum of Care –  Telehealth /Referral</a:t>
          </a:r>
        </a:p>
      </dgm:t>
    </dgm:pt>
    <dgm:pt modelId="{2B532378-9E80-4C74-99A1-30C06E349095}" type="parTrans" cxnId="{261ABFAA-9851-4692-A8B6-DF1D21AF8AB4}">
      <dgm:prSet/>
      <dgm:spPr/>
      <dgm:t>
        <a:bodyPr/>
        <a:lstStyle/>
        <a:p>
          <a:pPr algn="ctr"/>
          <a:endParaRPr lang="en-IN" b="0" dirty="0"/>
        </a:p>
      </dgm:t>
    </dgm:pt>
    <dgm:pt modelId="{F24801E0-0F3C-4E10-A4CF-E7B09433F535}" type="sibTrans" cxnId="{261ABFAA-9851-4692-A8B6-DF1D21AF8AB4}">
      <dgm:prSet/>
      <dgm:spPr/>
      <dgm:t>
        <a:bodyPr/>
        <a:lstStyle/>
        <a:p>
          <a:pPr algn="ctr"/>
          <a:endParaRPr lang="en-IN" b="0"/>
        </a:p>
      </dgm:t>
    </dgm:pt>
    <dgm:pt modelId="{8E28926B-BEEF-4046-A90F-4414382A2A16}">
      <dgm:prSet phldrT="[Text]" custT="1"/>
      <dgm:spPr>
        <a:solidFill>
          <a:schemeClr val="accent1">
            <a:lumMod val="60000"/>
            <a:lumOff val="40000"/>
          </a:schemeClr>
        </a:solidFill>
        <a:ln>
          <a:solidFill>
            <a:schemeClr val="accent1"/>
          </a:solidFill>
        </a:ln>
      </dgm:spPr>
      <dgm:t>
        <a:bodyPr/>
        <a:lstStyle/>
        <a:p>
          <a:pPr algn="ctr"/>
          <a:r>
            <a:rPr lang="en-IN" sz="1400" b="1" dirty="0"/>
            <a:t>Infrastructure</a:t>
          </a:r>
        </a:p>
      </dgm:t>
    </dgm:pt>
    <dgm:pt modelId="{7E94823E-251A-4EC5-B9EB-1CCB1663C2E3}" type="parTrans" cxnId="{D31BA242-C16D-4707-B31E-5DB6D60608C0}">
      <dgm:prSet/>
      <dgm:spPr/>
      <dgm:t>
        <a:bodyPr/>
        <a:lstStyle/>
        <a:p>
          <a:pPr algn="ctr"/>
          <a:endParaRPr lang="en-IN" b="0" dirty="0"/>
        </a:p>
      </dgm:t>
    </dgm:pt>
    <dgm:pt modelId="{EBB941B6-3429-46C7-96E1-DB675B9D4CEC}" type="sibTrans" cxnId="{D31BA242-C16D-4707-B31E-5DB6D60608C0}">
      <dgm:prSet/>
      <dgm:spPr/>
      <dgm:t>
        <a:bodyPr/>
        <a:lstStyle/>
        <a:p>
          <a:pPr algn="ctr"/>
          <a:endParaRPr lang="en-IN" b="0"/>
        </a:p>
      </dgm:t>
    </dgm:pt>
    <dgm:pt modelId="{556BE895-7981-4FB2-BFE8-F66A6DA438B9}">
      <dgm:prSet custT="1"/>
      <dgm:spPr>
        <a:solidFill>
          <a:schemeClr val="accent1">
            <a:lumMod val="60000"/>
            <a:lumOff val="40000"/>
          </a:schemeClr>
        </a:solidFill>
        <a:ln>
          <a:solidFill>
            <a:schemeClr val="accent1"/>
          </a:solidFill>
        </a:ln>
      </dgm:spPr>
      <dgm:t>
        <a:bodyPr/>
        <a:lstStyle/>
        <a:p>
          <a:pPr algn="ctr"/>
          <a:r>
            <a:rPr lang="en-IN" sz="1600" b="1" dirty="0"/>
            <a:t>Expanded Service Delivery</a:t>
          </a:r>
        </a:p>
      </dgm:t>
    </dgm:pt>
    <dgm:pt modelId="{5DCD9141-93F1-49BE-B980-7CAE54B13483}" type="parTrans" cxnId="{A6AEDFD3-2DA9-47DA-B848-E91D30A58CF5}">
      <dgm:prSet/>
      <dgm:spPr/>
      <dgm:t>
        <a:bodyPr/>
        <a:lstStyle/>
        <a:p>
          <a:pPr algn="ctr"/>
          <a:endParaRPr lang="en-IN" b="0" dirty="0"/>
        </a:p>
      </dgm:t>
    </dgm:pt>
    <dgm:pt modelId="{D8A8AAC7-BFB6-494A-A125-C5CF8592155F}" type="sibTrans" cxnId="{A6AEDFD3-2DA9-47DA-B848-E91D30A58CF5}">
      <dgm:prSet/>
      <dgm:spPr/>
      <dgm:t>
        <a:bodyPr/>
        <a:lstStyle/>
        <a:p>
          <a:pPr algn="ctr"/>
          <a:endParaRPr lang="en-IN" b="0"/>
        </a:p>
      </dgm:t>
    </dgm:pt>
    <dgm:pt modelId="{4F00B64F-10D1-4C86-9F12-B24E4D751B84}">
      <dgm:prSet phldrT="[Text]" custT="1"/>
      <dgm:spPr>
        <a:solidFill>
          <a:schemeClr val="accent1">
            <a:lumMod val="60000"/>
            <a:lumOff val="40000"/>
          </a:schemeClr>
        </a:solidFill>
        <a:ln>
          <a:solidFill>
            <a:schemeClr val="accent1"/>
          </a:solidFill>
        </a:ln>
      </dgm:spPr>
      <dgm:t>
        <a:bodyPr/>
        <a:lstStyle/>
        <a:p>
          <a:pPr algn="ctr"/>
          <a:r>
            <a:rPr lang="en-IN" sz="1600" b="1" dirty="0"/>
            <a:t>Community Mobilisation and Health Promotion</a:t>
          </a:r>
        </a:p>
      </dgm:t>
    </dgm:pt>
    <dgm:pt modelId="{B1A00D9E-1AE7-49EE-B91D-01C537686338}" type="parTrans" cxnId="{B7639148-D93F-41F7-8BD6-38775DCE3853}">
      <dgm:prSet/>
      <dgm:spPr/>
      <dgm:t>
        <a:bodyPr/>
        <a:lstStyle/>
        <a:p>
          <a:pPr algn="ctr"/>
          <a:endParaRPr lang="en-IN" b="0" dirty="0"/>
        </a:p>
      </dgm:t>
    </dgm:pt>
    <dgm:pt modelId="{25A0EF6B-95EA-4F6D-A97B-ECBB8CD84FDE}" type="sibTrans" cxnId="{B7639148-D93F-41F7-8BD6-38775DCE3853}">
      <dgm:prSet/>
      <dgm:spPr/>
      <dgm:t>
        <a:bodyPr/>
        <a:lstStyle/>
        <a:p>
          <a:pPr algn="ctr"/>
          <a:endParaRPr lang="en-IN" b="0"/>
        </a:p>
      </dgm:t>
    </dgm:pt>
    <dgm:pt modelId="{391F5CD4-776B-4E2F-9166-6A87FC244ABA}">
      <dgm:prSet custT="1"/>
      <dgm:spPr>
        <a:solidFill>
          <a:schemeClr val="accent1">
            <a:lumMod val="60000"/>
            <a:lumOff val="40000"/>
          </a:schemeClr>
        </a:solidFill>
        <a:ln>
          <a:solidFill>
            <a:schemeClr val="accent1"/>
          </a:solidFill>
        </a:ln>
      </dgm:spPr>
      <dgm:t>
        <a:bodyPr/>
        <a:lstStyle/>
        <a:p>
          <a:pPr algn="ctr"/>
          <a:r>
            <a:rPr lang="en-IN" sz="1600" b="1" dirty="0"/>
            <a:t>Financing/</a:t>
          </a:r>
        </a:p>
        <a:p>
          <a:pPr algn="ctr"/>
          <a:r>
            <a:rPr lang="en-IN" sz="1600" b="1" dirty="0"/>
            <a:t>Provider Payment Reforms</a:t>
          </a:r>
        </a:p>
      </dgm:t>
    </dgm:pt>
    <dgm:pt modelId="{14A21847-3A51-40C6-88AB-1E1318F2B652}" type="parTrans" cxnId="{EDC58FD4-9F20-43E3-9509-DA6E92E03ABE}">
      <dgm:prSet/>
      <dgm:spPr/>
      <dgm:t>
        <a:bodyPr/>
        <a:lstStyle/>
        <a:p>
          <a:pPr algn="ctr"/>
          <a:endParaRPr lang="en-IN" b="0" dirty="0"/>
        </a:p>
      </dgm:t>
    </dgm:pt>
    <dgm:pt modelId="{7A396311-2ACA-44CC-B343-33E05D656CF0}" type="sibTrans" cxnId="{EDC58FD4-9F20-43E3-9509-DA6E92E03ABE}">
      <dgm:prSet/>
      <dgm:spPr/>
      <dgm:t>
        <a:bodyPr/>
        <a:lstStyle/>
        <a:p>
          <a:pPr algn="ctr"/>
          <a:endParaRPr lang="en-IN" b="0"/>
        </a:p>
      </dgm:t>
    </dgm:pt>
    <dgm:pt modelId="{34F2B9BD-E8BC-484D-8591-781995FF5068}">
      <dgm:prSet custT="1"/>
      <dgm:spPr>
        <a:solidFill>
          <a:schemeClr val="accent1">
            <a:lumMod val="60000"/>
            <a:lumOff val="40000"/>
          </a:schemeClr>
        </a:solidFill>
        <a:ln>
          <a:solidFill>
            <a:schemeClr val="accent1"/>
          </a:solidFill>
        </a:ln>
      </dgm:spPr>
      <dgm:t>
        <a:bodyPr/>
        <a:lstStyle/>
        <a:p>
          <a:pPr algn="ctr"/>
          <a:r>
            <a:rPr lang="en-IN" sz="1400" b="1" dirty="0">
              <a:solidFill>
                <a:schemeClr val="tx1"/>
              </a:solidFill>
            </a:rPr>
            <a:t>Partnership for Knowledge &amp; Implementation</a:t>
          </a:r>
        </a:p>
      </dgm:t>
    </dgm:pt>
    <dgm:pt modelId="{3D02C3B8-FBC5-EA41-AC64-F52A9C8C1E5A}" type="parTrans" cxnId="{E132E421-0F11-4446-AC7F-CEA2F6254277}">
      <dgm:prSet/>
      <dgm:spPr/>
      <dgm:t>
        <a:bodyPr/>
        <a:lstStyle/>
        <a:p>
          <a:pPr algn="ctr"/>
          <a:endParaRPr lang="en-US" b="0" dirty="0"/>
        </a:p>
      </dgm:t>
    </dgm:pt>
    <dgm:pt modelId="{112B7F66-CBD9-A14E-9761-0125D4963EED}" type="sibTrans" cxnId="{E132E421-0F11-4446-AC7F-CEA2F6254277}">
      <dgm:prSet/>
      <dgm:spPr/>
      <dgm:t>
        <a:bodyPr/>
        <a:lstStyle/>
        <a:p>
          <a:pPr algn="ctr"/>
          <a:endParaRPr lang="en-US" b="0"/>
        </a:p>
      </dgm:t>
    </dgm:pt>
    <dgm:pt modelId="{B4E64415-7841-4EE2-8D60-ECB3DC48BEC1}">
      <dgm:prSet custT="1"/>
      <dgm:spPr>
        <a:solidFill>
          <a:schemeClr val="accent1">
            <a:lumMod val="60000"/>
            <a:lumOff val="40000"/>
          </a:schemeClr>
        </a:solidFill>
        <a:ln>
          <a:solidFill>
            <a:schemeClr val="accent1"/>
          </a:solidFill>
        </a:ln>
      </dgm:spPr>
      <dgm:t>
        <a:bodyPr/>
        <a:lstStyle/>
        <a:p>
          <a:pPr algn="ctr"/>
          <a:r>
            <a:rPr lang="en-IN" sz="1600" b="1" dirty="0"/>
            <a:t>Robust IT System</a:t>
          </a:r>
        </a:p>
      </dgm:t>
    </dgm:pt>
    <dgm:pt modelId="{23296076-89ED-4D86-85C0-1DF2773F63AE}" type="sibTrans" cxnId="{B1D23A6D-97CF-4412-B32D-7B8A65D6DB89}">
      <dgm:prSet/>
      <dgm:spPr/>
      <dgm:t>
        <a:bodyPr/>
        <a:lstStyle/>
        <a:p>
          <a:pPr algn="ctr"/>
          <a:endParaRPr lang="en-IN" b="0"/>
        </a:p>
      </dgm:t>
    </dgm:pt>
    <dgm:pt modelId="{E071F822-4EE5-4CC1-A2B5-D85D3C13094C}" type="parTrans" cxnId="{B1D23A6D-97CF-4412-B32D-7B8A65D6DB89}">
      <dgm:prSet/>
      <dgm:spPr/>
      <dgm:t>
        <a:bodyPr/>
        <a:lstStyle/>
        <a:p>
          <a:pPr algn="ctr"/>
          <a:endParaRPr lang="en-IN" b="0" dirty="0"/>
        </a:p>
      </dgm:t>
    </dgm:pt>
    <dgm:pt modelId="{1053E80A-22EA-4849-8C55-760D26F2AF43}">
      <dgm:prSet phldrT="[Text]" custT="1"/>
      <dgm:spPr>
        <a:solidFill>
          <a:schemeClr val="accent1">
            <a:lumMod val="60000"/>
            <a:lumOff val="40000"/>
          </a:schemeClr>
        </a:solidFill>
      </dgm:spPr>
      <dgm:t>
        <a:bodyPr/>
        <a:lstStyle/>
        <a:p>
          <a:pPr algn="ctr"/>
          <a:r>
            <a:rPr lang="en-IN" sz="1300" b="0" dirty="0"/>
            <a:t> </a:t>
          </a:r>
          <a:r>
            <a:rPr lang="en-IN" sz="1800" b="1" dirty="0"/>
            <a:t>Comprehensive Primary Health Care (CPHC )</a:t>
          </a:r>
        </a:p>
        <a:p>
          <a:pPr algn="ctr"/>
          <a:r>
            <a:rPr lang="en-IN" sz="1800" b="1" dirty="0"/>
            <a:t>through </a:t>
          </a:r>
        </a:p>
        <a:p>
          <a:pPr algn="ctr"/>
          <a:r>
            <a:rPr lang="en-IN" sz="1800" b="1" dirty="0"/>
            <a:t>HWC</a:t>
          </a:r>
        </a:p>
      </dgm:t>
    </dgm:pt>
    <dgm:pt modelId="{48E03F06-82E5-44DC-81C8-02B1CD922C66}" type="sibTrans" cxnId="{2668A39D-BF59-43CD-9AF8-DA9CA3891D03}">
      <dgm:prSet/>
      <dgm:spPr/>
      <dgm:t>
        <a:bodyPr/>
        <a:lstStyle/>
        <a:p>
          <a:pPr algn="ctr"/>
          <a:endParaRPr lang="en-IN" b="0"/>
        </a:p>
      </dgm:t>
    </dgm:pt>
    <dgm:pt modelId="{5F27280B-45BF-4BA1-8676-B9E3D4718ECA}" type="parTrans" cxnId="{2668A39D-BF59-43CD-9AF8-DA9CA3891D03}">
      <dgm:prSet/>
      <dgm:spPr/>
      <dgm:t>
        <a:bodyPr/>
        <a:lstStyle/>
        <a:p>
          <a:pPr algn="ctr"/>
          <a:endParaRPr lang="en-IN" b="0"/>
        </a:p>
      </dgm:t>
    </dgm:pt>
    <dgm:pt modelId="{A957A759-F8FB-45B0-B3F7-8BCB4E282B2C}">
      <dgm:prSet phldrT="[Text]" custT="1"/>
      <dgm:spPr>
        <a:solidFill>
          <a:schemeClr val="accent1">
            <a:lumMod val="60000"/>
            <a:lumOff val="40000"/>
          </a:schemeClr>
        </a:solidFill>
        <a:ln>
          <a:solidFill>
            <a:schemeClr val="accent1"/>
          </a:solidFill>
        </a:ln>
      </dgm:spPr>
      <dgm:t>
        <a:bodyPr/>
        <a:lstStyle/>
        <a:p>
          <a:pPr algn="ctr"/>
          <a:r>
            <a:rPr lang="en-IN" sz="1400" b="1" dirty="0">
              <a:solidFill>
                <a:schemeClr val="tx1"/>
              </a:solidFill>
            </a:rPr>
            <a:t>Medicines &amp; Expanding Diagnostics - point of care &amp; new</a:t>
          </a:r>
          <a:r>
            <a:rPr lang="en-IN" sz="1400" b="0" dirty="0">
              <a:solidFill>
                <a:schemeClr val="tx1"/>
              </a:solidFill>
            </a:rPr>
            <a:t> </a:t>
          </a:r>
          <a:r>
            <a:rPr lang="en-IN" sz="1400" b="1" dirty="0">
              <a:solidFill>
                <a:schemeClr val="tx1"/>
              </a:solidFill>
            </a:rPr>
            <a:t>technologies </a:t>
          </a:r>
        </a:p>
      </dgm:t>
    </dgm:pt>
    <dgm:pt modelId="{914195F0-C9E6-4BD8-B83E-499EB6AB5B54}" type="sibTrans" cxnId="{7B690D9B-2F05-4E61-BBE1-E9D318DBE28C}">
      <dgm:prSet/>
      <dgm:spPr/>
      <dgm:t>
        <a:bodyPr/>
        <a:lstStyle/>
        <a:p>
          <a:pPr algn="ctr"/>
          <a:endParaRPr lang="en-IN" b="0"/>
        </a:p>
      </dgm:t>
    </dgm:pt>
    <dgm:pt modelId="{A52B80C2-64DD-46CC-9F3F-AA37552DF18C}" type="parTrans" cxnId="{7B690D9B-2F05-4E61-BBE1-E9D318DBE28C}">
      <dgm:prSet/>
      <dgm:spPr/>
      <dgm:t>
        <a:bodyPr/>
        <a:lstStyle/>
        <a:p>
          <a:pPr algn="ctr"/>
          <a:endParaRPr lang="en-IN" b="0" dirty="0"/>
        </a:p>
      </dgm:t>
    </dgm:pt>
    <dgm:pt modelId="{754EFDE2-2847-4F83-9AB1-13FC7140F41A}">
      <dgm:prSet custT="1"/>
      <dgm:spPr>
        <a:solidFill>
          <a:schemeClr val="accent1">
            <a:lumMod val="60000"/>
            <a:lumOff val="40000"/>
          </a:schemeClr>
        </a:solidFill>
        <a:ln>
          <a:solidFill>
            <a:schemeClr val="accent1"/>
          </a:solidFill>
        </a:ln>
      </dgm:spPr>
      <dgm:t>
        <a:bodyPr/>
        <a:lstStyle/>
        <a:p>
          <a:pPr algn="ctr"/>
          <a:r>
            <a:rPr lang="en-IN" sz="1600" b="1" i="0" dirty="0"/>
            <a:t>Expanding HR - MLHP &amp; Multiskilling</a:t>
          </a:r>
        </a:p>
      </dgm:t>
    </dgm:pt>
    <dgm:pt modelId="{F090F78E-D1E7-4665-9914-3A6BE113D45B}" type="sibTrans" cxnId="{DD4E3316-B215-4101-9A9F-D9B5C78D996E}">
      <dgm:prSet/>
      <dgm:spPr/>
      <dgm:t>
        <a:bodyPr/>
        <a:lstStyle/>
        <a:p>
          <a:pPr algn="ctr"/>
          <a:endParaRPr lang="en-IN" b="0"/>
        </a:p>
      </dgm:t>
    </dgm:pt>
    <dgm:pt modelId="{A9EA3CB4-DA5F-4900-943D-0F348D699710}" type="parTrans" cxnId="{DD4E3316-B215-4101-9A9F-D9B5C78D996E}">
      <dgm:prSet/>
      <dgm:spPr/>
      <dgm:t>
        <a:bodyPr/>
        <a:lstStyle/>
        <a:p>
          <a:pPr algn="ctr"/>
          <a:endParaRPr lang="en-IN" b="0" dirty="0"/>
        </a:p>
      </dgm:t>
    </dgm:pt>
    <dgm:pt modelId="{B22F6A21-5C01-4820-B19C-3791F5C5ECCD}" type="pres">
      <dgm:prSet presAssocID="{3D103E4F-00E7-4B29-93A2-16E0A50583A5}" presName="Name0" presStyleCnt="0">
        <dgm:presLayoutVars>
          <dgm:chMax val="1"/>
          <dgm:dir/>
          <dgm:animLvl val="ctr"/>
          <dgm:resizeHandles val="exact"/>
        </dgm:presLayoutVars>
      </dgm:prSet>
      <dgm:spPr/>
      <dgm:t>
        <a:bodyPr/>
        <a:lstStyle/>
        <a:p>
          <a:endParaRPr lang="en-IN"/>
        </a:p>
      </dgm:t>
    </dgm:pt>
    <dgm:pt modelId="{942C2535-A704-41DA-AB2D-F3D54F822120}" type="pres">
      <dgm:prSet presAssocID="{1053E80A-22EA-4849-8C55-760D26F2AF43}" presName="centerShape" presStyleLbl="node0" presStyleIdx="0" presStyleCnt="1" custScaleX="199974" custScaleY="199974" custLinFactNeighborX="-17027" custLinFactNeighborY="-410"/>
      <dgm:spPr/>
      <dgm:t>
        <a:bodyPr/>
        <a:lstStyle/>
        <a:p>
          <a:endParaRPr lang="en-IN"/>
        </a:p>
      </dgm:t>
    </dgm:pt>
    <dgm:pt modelId="{30E1E3C2-FDF0-4283-9D32-B205BE1D9BC6}" type="pres">
      <dgm:prSet presAssocID="{2B532378-9E80-4C74-99A1-30C06E349095}" presName="parTrans" presStyleLbl="sibTrans2D1" presStyleIdx="0" presStyleCnt="9"/>
      <dgm:spPr/>
      <dgm:t>
        <a:bodyPr/>
        <a:lstStyle/>
        <a:p>
          <a:endParaRPr lang="en-IN"/>
        </a:p>
      </dgm:t>
    </dgm:pt>
    <dgm:pt modelId="{F8EC0344-B45F-4827-8226-D4B61282A235}" type="pres">
      <dgm:prSet presAssocID="{2B532378-9E80-4C74-99A1-30C06E349095}" presName="connectorText" presStyleLbl="sibTrans2D1" presStyleIdx="0" presStyleCnt="9"/>
      <dgm:spPr/>
      <dgm:t>
        <a:bodyPr/>
        <a:lstStyle/>
        <a:p>
          <a:endParaRPr lang="en-IN"/>
        </a:p>
      </dgm:t>
    </dgm:pt>
    <dgm:pt modelId="{AD58A32D-2774-446A-B279-F40D6A8BDBFD}" type="pres">
      <dgm:prSet presAssocID="{28E9216B-FACF-450C-BA67-E3FA5D3B4228}" presName="node" presStyleLbl="node1" presStyleIdx="0" presStyleCnt="9" custScaleX="120000" custScaleY="120000" custRadScaleRad="101273" custRadScaleInc="-119352">
        <dgm:presLayoutVars>
          <dgm:bulletEnabled val="1"/>
        </dgm:presLayoutVars>
      </dgm:prSet>
      <dgm:spPr/>
      <dgm:t>
        <a:bodyPr/>
        <a:lstStyle/>
        <a:p>
          <a:endParaRPr lang="en-IN"/>
        </a:p>
      </dgm:t>
    </dgm:pt>
    <dgm:pt modelId="{6F470D57-678B-461E-8C75-10662AF9C98E}" type="pres">
      <dgm:prSet presAssocID="{5DCD9141-93F1-49BE-B980-7CAE54B13483}" presName="parTrans" presStyleLbl="sibTrans2D1" presStyleIdx="1" presStyleCnt="9"/>
      <dgm:spPr/>
      <dgm:t>
        <a:bodyPr/>
        <a:lstStyle/>
        <a:p>
          <a:endParaRPr lang="en-IN"/>
        </a:p>
      </dgm:t>
    </dgm:pt>
    <dgm:pt modelId="{58818F59-B496-4E82-8EB9-0E9F0377853C}" type="pres">
      <dgm:prSet presAssocID="{5DCD9141-93F1-49BE-B980-7CAE54B13483}" presName="connectorText" presStyleLbl="sibTrans2D1" presStyleIdx="1" presStyleCnt="9"/>
      <dgm:spPr/>
      <dgm:t>
        <a:bodyPr/>
        <a:lstStyle/>
        <a:p>
          <a:endParaRPr lang="en-IN"/>
        </a:p>
      </dgm:t>
    </dgm:pt>
    <dgm:pt modelId="{94C88A5E-5EA3-4B41-BA57-8887901178D3}" type="pres">
      <dgm:prSet presAssocID="{556BE895-7981-4FB2-BFE8-F66A6DA438B9}" presName="node" presStyleLbl="node1" presStyleIdx="1" presStyleCnt="9" custScaleX="120000" custScaleY="120000" custRadScaleRad="76878" custRadScaleInc="-111907">
        <dgm:presLayoutVars>
          <dgm:bulletEnabled val="1"/>
        </dgm:presLayoutVars>
      </dgm:prSet>
      <dgm:spPr/>
      <dgm:t>
        <a:bodyPr/>
        <a:lstStyle/>
        <a:p>
          <a:endParaRPr lang="en-IN"/>
        </a:p>
      </dgm:t>
    </dgm:pt>
    <dgm:pt modelId="{F3ECCB9A-C678-4A5C-8B7E-AE8B67E2626C}" type="pres">
      <dgm:prSet presAssocID="{A9EA3CB4-DA5F-4900-943D-0F348D699710}" presName="parTrans" presStyleLbl="sibTrans2D1" presStyleIdx="2" presStyleCnt="9"/>
      <dgm:spPr/>
      <dgm:t>
        <a:bodyPr/>
        <a:lstStyle/>
        <a:p>
          <a:endParaRPr lang="en-IN"/>
        </a:p>
      </dgm:t>
    </dgm:pt>
    <dgm:pt modelId="{2EBB61A2-0A53-41BE-AF27-FA05ACFDBF0E}" type="pres">
      <dgm:prSet presAssocID="{A9EA3CB4-DA5F-4900-943D-0F348D699710}" presName="connectorText" presStyleLbl="sibTrans2D1" presStyleIdx="2" presStyleCnt="9"/>
      <dgm:spPr/>
      <dgm:t>
        <a:bodyPr/>
        <a:lstStyle/>
        <a:p>
          <a:endParaRPr lang="en-IN"/>
        </a:p>
      </dgm:t>
    </dgm:pt>
    <dgm:pt modelId="{0D970EC3-94C4-49EE-801A-34745E7311C1}" type="pres">
      <dgm:prSet presAssocID="{754EFDE2-2847-4F83-9AB1-13FC7140F41A}" presName="node" presStyleLbl="node1" presStyleIdx="2" presStyleCnt="9" custScaleX="120000" custScaleY="120000" custRadScaleRad="65542" custRadScaleInc="-40012">
        <dgm:presLayoutVars>
          <dgm:bulletEnabled val="1"/>
        </dgm:presLayoutVars>
      </dgm:prSet>
      <dgm:spPr/>
      <dgm:t>
        <a:bodyPr/>
        <a:lstStyle/>
        <a:p>
          <a:endParaRPr lang="en-IN"/>
        </a:p>
      </dgm:t>
    </dgm:pt>
    <dgm:pt modelId="{1FAF7EFA-11A0-49D7-AD4D-DEEE928362E1}" type="pres">
      <dgm:prSet presAssocID="{A52B80C2-64DD-46CC-9F3F-AA37552DF18C}" presName="parTrans" presStyleLbl="sibTrans2D1" presStyleIdx="3" presStyleCnt="9"/>
      <dgm:spPr/>
      <dgm:t>
        <a:bodyPr/>
        <a:lstStyle/>
        <a:p>
          <a:endParaRPr lang="en-IN"/>
        </a:p>
      </dgm:t>
    </dgm:pt>
    <dgm:pt modelId="{D0E24697-00D0-4FE1-AB2A-C4FA9814DF2C}" type="pres">
      <dgm:prSet presAssocID="{A52B80C2-64DD-46CC-9F3F-AA37552DF18C}" presName="connectorText" presStyleLbl="sibTrans2D1" presStyleIdx="3" presStyleCnt="9"/>
      <dgm:spPr/>
      <dgm:t>
        <a:bodyPr/>
        <a:lstStyle/>
        <a:p>
          <a:endParaRPr lang="en-IN"/>
        </a:p>
      </dgm:t>
    </dgm:pt>
    <dgm:pt modelId="{5817FB05-5BDB-4890-9908-48A30EACD8E1}" type="pres">
      <dgm:prSet presAssocID="{A957A759-F8FB-45B0-B3F7-8BCB4E282B2C}" presName="node" presStyleLbl="node1" presStyleIdx="3" presStyleCnt="9" custScaleX="120000" custScaleY="120000" custRadScaleRad="69286" custRadScaleInc="61952">
        <dgm:presLayoutVars>
          <dgm:bulletEnabled val="1"/>
        </dgm:presLayoutVars>
      </dgm:prSet>
      <dgm:spPr/>
      <dgm:t>
        <a:bodyPr/>
        <a:lstStyle/>
        <a:p>
          <a:endParaRPr lang="en-IN"/>
        </a:p>
      </dgm:t>
    </dgm:pt>
    <dgm:pt modelId="{9CB18069-480A-42C3-9C70-26301B0895C9}" type="pres">
      <dgm:prSet presAssocID="{B1A00D9E-1AE7-49EE-B91D-01C537686338}" presName="parTrans" presStyleLbl="sibTrans2D1" presStyleIdx="4" presStyleCnt="9" custAng="0"/>
      <dgm:spPr/>
      <dgm:t>
        <a:bodyPr/>
        <a:lstStyle/>
        <a:p>
          <a:endParaRPr lang="en-IN"/>
        </a:p>
      </dgm:t>
    </dgm:pt>
    <dgm:pt modelId="{7973226B-DCF9-4AA3-8E4B-8FC67335784F}" type="pres">
      <dgm:prSet presAssocID="{B1A00D9E-1AE7-49EE-B91D-01C537686338}" presName="connectorText" presStyleLbl="sibTrans2D1" presStyleIdx="4" presStyleCnt="9"/>
      <dgm:spPr/>
      <dgm:t>
        <a:bodyPr/>
        <a:lstStyle/>
        <a:p>
          <a:endParaRPr lang="en-IN"/>
        </a:p>
      </dgm:t>
    </dgm:pt>
    <dgm:pt modelId="{D29A36E5-AD7C-4E5C-B829-18D7483D745E}" type="pres">
      <dgm:prSet presAssocID="{4F00B64F-10D1-4C86-9F12-B24E4D751B84}" presName="node" presStyleLbl="node1" presStyleIdx="4" presStyleCnt="9" custScaleX="123799" custScaleY="126319" custRadScaleRad="88714" custRadScaleInc="96485">
        <dgm:presLayoutVars>
          <dgm:bulletEnabled val="1"/>
        </dgm:presLayoutVars>
      </dgm:prSet>
      <dgm:spPr/>
      <dgm:t>
        <a:bodyPr/>
        <a:lstStyle/>
        <a:p>
          <a:endParaRPr lang="en-IN"/>
        </a:p>
      </dgm:t>
    </dgm:pt>
    <dgm:pt modelId="{ADE54D76-0D78-4AEB-B10E-1FD33DA8A63D}" type="pres">
      <dgm:prSet presAssocID="{7E94823E-251A-4EC5-B9EB-1CCB1663C2E3}" presName="parTrans" presStyleLbl="sibTrans2D1" presStyleIdx="5" presStyleCnt="9"/>
      <dgm:spPr/>
      <dgm:t>
        <a:bodyPr/>
        <a:lstStyle/>
        <a:p>
          <a:endParaRPr lang="en-IN"/>
        </a:p>
      </dgm:t>
    </dgm:pt>
    <dgm:pt modelId="{8859F7D4-01D5-460D-B5B3-8AFA51129756}" type="pres">
      <dgm:prSet presAssocID="{7E94823E-251A-4EC5-B9EB-1CCB1663C2E3}" presName="connectorText" presStyleLbl="sibTrans2D1" presStyleIdx="5" presStyleCnt="9"/>
      <dgm:spPr/>
      <dgm:t>
        <a:bodyPr/>
        <a:lstStyle/>
        <a:p>
          <a:endParaRPr lang="en-IN"/>
        </a:p>
      </dgm:t>
    </dgm:pt>
    <dgm:pt modelId="{05E1820B-1E2D-4AA8-8256-4CD92364D74A}" type="pres">
      <dgm:prSet presAssocID="{8E28926B-BEEF-4046-A90F-4414382A2A16}" presName="node" presStyleLbl="node1" presStyleIdx="5" presStyleCnt="9" custScaleX="125581" custScaleY="125581" custRadScaleRad="115942" custRadScaleInc="84069">
        <dgm:presLayoutVars>
          <dgm:bulletEnabled val="1"/>
        </dgm:presLayoutVars>
      </dgm:prSet>
      <dgm:spPr/>
      <dgm:t>
        <a:bodyPr/>
        <a:lstStyle/>
        <a:p>
          <a:endParaRPr lang="en-IN"/>
        </a:p>
      </dgm:t>
    </dgm:pt>
    <dgm:pt modelId="{D71FF09E-9EC6-4AA0-B4DE-CF29CDD5EB1A}" type="pres">
      <dgm:prSet presAssocID="{14A21847-3A51-40C6-88AB-1E1318F2B652}" presName="parTrans" presStyleLbl="sibTrans2D1" presStyleIdx="6" presStyleCnt="9"/>
      <dgm:spPr/>
      <dgm:t>
        <a:bodyPr/>
        <a:lstStyle/>
        <a:p>
          <a:endParaRPr lang="en-IN"/>
        </a:p>
      </dgm:t>
    </dgm:pt>
    <dgm:pt modelId="{6A582861-3281-480E-A455-DF2CD93D9EA3}" type="pres">
      <dgm:prSet presAssocID="{14A21847-3A51-40C6-88AB-1E1318F2B652}" presName="connectorText" presStyleLbl="sibTrans2D1" presStyleIdx="6" presStyleCnt="9"/>
      <dgm:spPr/>
      <dgm:t>
        <a:bodyPr/>
        <a:lstStyle/>
        <a:p>
          <a:endParaRPr lang="en-IN"/>
        </a:p>
      </dgm:t>
    </dgm:pt>
    <dgm:pt modelId="{E24EAD39-0C41-4064-8DCB-DAB97B04675C}" type="pres">
      <dgm:prSet presAssocID="{391F5CD4-776B-4E2F-9166-6A87FC244ABA}" presName="node" presStyleLbl="node1" presStyleIdx="6" presStyleCnt="9" custScaleX="120000" custScaleY="120000" custRadScaleRad="137399" custRadScaleInc="25449">
        <dgm:presLayoutVars>
          <dgm:bulletEnabled val="1"/>
        </dgm:presLayoutVars>
      </dgm:prSet>
      <dgm:spPr/>
      <dgm:t>
        <a:bodyPr/>
        <a:lstStyle/>
        <a:p>
          <a:endParaRPr lang="en-IN"/>
        </a:p>
      </dgm:t>
    </dgm:pt>
    <dgm:pt modelId="{A072287C-D5C3-4C16-8FA9-D5E900DDB669}" type="pres">
      <dgm:prSet presAssocID="{E071F822-4EE5-4CC1-A2B5-D85D3C13094C}" presName="parTrans" presStyleLbl="sibTrans2D1" presStyleIdx="7" presStyleCnt="9" custScaleX="127238"/>
      <dgm:spPr/>
      <dgm:t>
        <a:bodyPr/>
        <a:lstStyle/>
        <a:p>
          <a:endParaRPr lang="en-IN"/>
        </a:p>
      </dgm:t>
    </dgm:pt>
    <dgm:pt modelId="{14EC83D5-D3E4-46C6-A25A-F7002C31C081}" type="pres">
      <dgm:prSet presAssocID="{E071F822-4EE5-4CC1-A2B5-D85D3C13094C}" presName="connectorText" presStyleLbl="sibTrans2D1" presStyleIdx="7" presStyleCnt="9"/>
      <dgm:spPr/>
      <dgm:t>
        <a:bodyPr/>
        <a:lstStyle/>
        <a:p>
          <a:endParaRPr lang="en-IN"/>
        </a:p>
      </dgm:t>
    </dgm:pt>
    <dgm:pt modelId="{2A331207-68EA-438D-B3DC-B8185C1F322E}" type="pres">
      <dgm:prSet presAssocID="{B4E64415-7841-4EE2-8D60-ECB3DC48BEC1}" presName="node" presStyleLbl="node1" presStyleIdx="7" presStyleCnt="9" custScaleX="124462" custScaleY="116030" custRadScaleRad="127841" custRadScaleInc="-36911">
        <dgm:presLayoutVars>
          <dgm:bulletEnabled val="1"/>
        </dgm:presLayoutVars>
      </dgm:prSet>
      <dgm:spPr/>
      <dgm:t>
        <a:bodyPr/>
        <a:lstStyle/>
        <a:p>
          <a:endParaRPr lang="en-IN"/>
        </a:p>
      </dgm:t>
    </dgm:pt>
    <dgm:pt modelId="{A74B6ABF-D473-C044-AD66-6E84834B199A}" type="pres">
      <dgm:prSet presAssocID="{3D02C3B8-FBC5-EA41-AC64-F52A9C8C1E5A}" presName="parTrans" presStyleLbl="sibTrans2D1" presStyleIdx="8" presStyleCnt="9"/>
      <dgm:spPr/>
      <dgm:t>
        <a:bodyPr/>
        <a:lstStyle/>
        <a:p>
          <a:endParaRPr lang="en-IN"/>
        </a:p>
      </dgm:t>
    </dgm:pt>
    <dgm:pt modelId="{533D84AC-5B87-AB4A-A945-0192CCAA2FBD}" type="pres">
      <dgm:prSet presAssocID="{3D02C3B8-FBC5-EA41-AC64-F52A9C8C1E5A}" presName="connectorText" presStyleLbl="sibTrans2D1" presStyleIdx="8" presStyleCnt="9"/>
      <dgm:spPr/>
      <dgm:t>
        <a:bodyPr/>
        <a:lstStyle/>
        <a:p>
          <a:endParaRPr lang="en-IN"/>
        </a:p>
      </dgm:t>
    </dgm:pt>
    <dgm:pt modelId="{8EF315A6-9337-A844-BF54-61F16872E833}" type="pres">
      <dgm:prSet presAssocID="{34F2B9BD-E8BC-484D-8591-781995FF5068}" presName="node" presStyleLbl="node1" presStyleIdx="8" presStyleCnt="9" custScaleX="137048" custScaleY="130931" custRadScaleRad="126010" custRadScaleInc="-79278">
        <dgm:presLayoutVars>
          <dgm:bulletEnabled val="1"/>
        </dgm:presLayoutVars>
      </dgm:prSet>
      <dgm:spPr/>
      <dgm:t>
        <a:bodyPr/>
        <a:lstStyle/>
        <a:p>
          <a:endParaRPr lang="en-IN"/>
        </a:p>
      </dgm:t>
    </dgm:pt>
  </dgm:ptLst>
  <dgm:cxnLst>
    <dgm:cxn modelId="{DD4E3316-B215-4101-9A9F-D9B5C78D996E}" srcId="{1053E80A-22EA-4849-8C55-760D26F2AF43}" destId="{754EFDE2-2847-4F83-9AB1-13FC7140F41A}" srcOrd="2" destOrd="0" parTransId="{A9EA3CB4-DA5F-4900-943D-0F348D699710}" sibTransId="{F090F78E-D1E7-4665-9914-3A6BE113D45B}"/>
    <dgm:cxn modelId="{65440F3D-53B6-4D4C-ABA0-30D39E7DCA89}" type="presOf" srcId="{14A21847-3A51-40C6-88AB-1E1318F2B652}" destId="{D71FF09E-9EC6-4AA0-B4DE-CF29CDD5EB1A}" srcOrd="0" destOrd="0" presId="urn:microsoft.com/office/officeart/2005/8/layout/radial5"/>
    <dgm:cxn modelId="{7313B170-144F-42AF-9F06-C6E77D4A74D9}" type="presOf" srcId="{3D02C3B8-FBC5-EA41-AC64-F52A9C8C1E5A}" destId="{533D84AC-5B87-AB4A-A945-0192CCAA2FBD}" srcOrd="1" destOrd="0" presId="urn:microsoft.com/office/officeart/2005/8/layout/radial5"/>
    <dgm:cxn modelId="{CEAEB629-724C-4E11-9A76-81C41D464B9C}" type="presOf" srcId="{B1A00D9E-1AE7-49EE-B91D-01C537686338}" destId="{7973226B-DCF9-4AA3-8E4B-8FC67335784F}" srcOrd="1" destOrd="0" presId="urn:microsoft.com/office/officeart/2005/8/layout/radial5"/>
    <dgm:cxn modelId="{D72D45B9-1F17-4AC9-8E9C-8F58E28D515C}" type="presOf" srcId="{A9EA3CB4-DA5F-4900-943D-0F348D699710}" destId="{2EBB61A2-0A53-41BE-AF27-FA05ACFDBF0E}" srcOrd="1" destOrd="0" presId="urn:microsoft.com/office/officeart/2005/8/layout/radial5"/>
    <dgm:cxn modelId="{D31BA242-C16D-4707-B31E-5DB6D60608C0}" srcId="{1053E80A-22EA-4849-8C55-760D26F2AF43}" destId="{8E28926B-BEEF-4046-A90F-4414382A2A16}" srcOrd="5" destOrd="0" parTransId="{7E94823E-251A-4EC5-B9EB-1CCB1663C2E3}" sibTransId="{EBB941B6-3429-46C7-96E1-DB675B9D4CEC}"/>
    <dgm:cxn modelId="{09C5D0DC-6AF1-48F4-8BBC-8847EE360D2F}" type="presOf" srcId="{34F2B9BD-E8BC-484D-8591-781995FF5068}" destId="{8EF315A6-9337-A844-BF54-61F16872E833}" srcOrd="0" destOrd="0" presId="urn:microsoft.com/office/officeart/2005/8/layout/radial5"/>
    <dgm:cxn modelId="{0D376D8A-12F8-41EF-AFB5-820134D7629A}" type="presOf" srcId="{1053E80A-22EA-4849-8C55-760D26F2AF43}" destId="{942C2535-A704-41DA-AB2D-F3D54F822120}" srcOrd="0" destOrd="0" presId="urn:microsoft.com/office/officeart/2005/8/layout/radial5"/>
    <dgm:cxn modelId="{7B690D9B-2F05-4E61-BBE1-E9D318DBE28C}" srcId="{1053E80A-22EA-4849-8C55-760D26F2AF43}" destId="{A957A759-F8FB-45B0-B3F7-8BCB4E282B2C}" srcOrd="3" destOrd="0" parTransId="{A52B80C2-64DD-46CC-9F3F-AA37552DF18C}" sibTransId="{914195F0-C9E6-4BD8-B83E-499EB6AB5B54}"/>
    <dgm:cxn modelId="{FA9B9753-A153-4A64-94A2-9E59E94FA237}" type="presOf" srcId="{E071F822-4EE5-4CC1-A2B5-D85D3C13094C}" destId="{A072287C-D5C3-4C16-8FA9-D5E900DDB669}" srcOrd="0" destOrd="0" presId="urn:microsoft.com/office/officeart/2005/8/layout/radial5"/>
    <dgm:cxn modelId="{18AD9DB0-F5ED-4D48-B8EC-BABE09569129}" type="presOf" srcId="{A9EA3CB4-DA5F-4900-943D-0F348D699710}" destId="{F3ECCB9A-C678-4A5C-8B7E-AE8B67E2626C}" srcOrd="0" destOrd="0" presId="urn:microsoft.com/office/officeart/2005/8/layout/radial5"/>
    <dgm:cxn modelId="{C7D293B1-8A1A-4BFF-822F-9E1743F5CB51}" type="presOf" srcId="{A52B80C2-64DD-46CC-9F3F-AA37552DF18C}" destId="{D0E24697-00D0-4FE1-AB2A-C4FA9814DF2C}" srcOrd="1" destOrd="0" presId="urn:microsoft.com/office/officeart/2005/8/layout/radial5"/>
    <dgm:cxn modelId="{1C97984A-5F27-429D-8807-6FD9E1218F25}" type="presOf" srcId="{A957A759-F8FB-45B0-B3F7-8BCB4E282B2C}" destId="{5817FB05-5BDB-4890-9908-48A30EACD8E1}" srcOrd="0" destOrd="0" presId="urn:microsoft.com/office/officeart/2005/8/layout/radial5"/>
    <dgm:cxn modelId="{3A620B9F-B1F7-4858-8A5D-38FBCD9C64EA}" type="presOf" srcId="{556BE895-7981-4FB2-BFE8-F66A6DA438B9}" destId="{94C88A5E-5EA3-4B41-BA57-8887901178D3}" srcOrd="0" destOrd="0" presId="urn:microsoft.com/office/officeart/2005/8/layout/radial5"/>
    <dgm:cxn modelId="{EDC58FD4-9F20-43E3-9509-DA6E92E03ABE}" srcId="{1053E80A-22EA-4849-8C55-760D26F2AF43}" destId="{391F5CD4-776B-4E2F-9166-6A87FC244ABA}" srcOrd="6" destOrd="0" parTransId="{14A21847-3A51-40C6-88AB-1E1318F2B652}" sibTransId="{7A396311-2ACA-44CC-B343-33E05D656CF0}"/>
    <dgm:cxn modelId="{A6AEDFD3-2DA9-47DA-B848-E91D30A58CF5}" srcId="{1053E80A-22EA-4849-8C55-760D26F2AF43}" destId="{556BE895-7981-4FB2-BFE8-F66A6DA438B9}" srcOrd="1" destOrd="0" parTransId="{5DCD9141-93F1-49BE-B980-7CAE54B13483}" sibTransId="{D8A8AAC7-BFB6-494A-A125-C5CF8592155F}"/>
    <dgm:cxn modelId="{78A0B151-16DC-42D3-A21B-7E5DE5E900A1}" type="presOf" srcId="{7E94823E-251A-4EC5-B9EB-1CCB1663C2E3}" destId="{ADE54D76-0D78-4AEB-B10E-1FD33DA8A63D}" srcOrd="0" destOrd="0" presId="urn:microsoft.com/office/officeart/2005/8/layout/radial5"/>
    <dgm:cxn modelId="{0E0B0877-9165-4245-97EB-810C35E32519}" type="presOf" srcId="{391F5CD4-776B-4E2F-9166-6A87FC244ABA}" destId="{E24EAD39-0C41-4064-8DCB-DAB97B04675C}" srcOrd="0" destOrd="0" presId="urn:microsoft.com/office/officeart/2005/8/layout/radial5"/>
    <dgm:cxn modelId="{8D8B8906-1D7D-4710-9452-1AFFAA743CFC}" type="presOf" srcId="{28E9216B-FACF-450C-BA67-E3FA5D3B4228}" destId="{AD58A32D-2774-446A-B279-F40D6A8BDBFD}" srcOrd="0" destOrd="0" presId="urn:microsoft.com/office/officeart/2005/8/layout/radial5"/>
    <dgm:cxn modelId="{439AE21D-DB14-4152-AC28-78BBAA99607C}" type="presOf" srcId="{4F00B64F-10D1-4C86-9F12-B24E4D751B84}" destId="{D29A36E5-AD7C-4E5C-B829-18D7483D745E}" srcOrd="0" destOrd="0" presId="urn:microsoft.com/office/officeart/2005/8/layout/radial5"/>
    <dgm:cxn modelId="{CAF59411-5DEE-463D-892C-C0964C2E255D}" type="presOf" srcId="{14A21847-3A51-40C6-88AB-1E1318F2B652}" destId="{6A582861-3281-480E-A455-DF2CD93D9EA3}" srcOrd="1" destOrd="0" presId="urn:microsoft.com/office/officeart/2005/8/layout/radial5"/>
    <dgm:cxn modelId="{9307CB5C-A4D4-44C0-B345-2B6002DFC1B9}" type="presOf" srcId="{3D02C3B8-FBC5-EA41-AC64-F52A9C8C1E5A}" destId="{A74B6ABF-D473-C044-AD66-6E84834B199A}" srcOrd="0" destOrd="0" presId="urn:microsoft.com/office/officeart/2005/8/layout/radial5"/>
    <dgm:cxn modelId="{878FBF2D-45C5-4271-947A-8C6D019CBADF}" type="presOf" srcId="{B4E64415-7841-4EE2-8D60-ECB3DC48BEC1}" destId="{2A331207-68EA-438D-B3DC-B8185C1F322E}" srcOrd="0" destOrd="0" presId="urn:microsoft.com/office/officeart/2005/8/layout/radial5"/>
    <dgm:cxn modelId="{2D19840F-EF24-48A2-A2BA-E3F662E36BF0}" type="presOf" srcId="{8E28926B-BEEF-4046-A90F-4414382A2A16}" destId="{05E1820B-1E2D-4AA8-8256-4CD92364D74A}" srcOrd="0" destOrd="0" presId="urn:microsoft.com/office/officeart/2005/8/layout/radial5"/>
    <dgm:cxn modelId="{2668A39D-BF59-43CD-9AF8-DA9CA3891D03}" srcId="{3D103E4F-00E7-4B29-93A2-16E0A50583A5}" destId="{1053E80A-22EA-4849-8C55-760D26F2AF43}" srcOrd="0" destOrd="0" parTransId="{5F27280B-45BF-4BA1-8676-B9E3D4718ECA}" sibTransId="{48E03F06-82E5-44DC-81C8-02B1CD922C66}"/>
    <dgm:cxn modelId="{B1D23A6D-97CF-4412-B32D-7B8A65D6DB89}" srcId="{1053E80A-22EA-4849-8C55-760D26F2AF43}" destId="{B4E64415-7841-4EE2-8D60-ECB3DC48BEC1}" srcOrd="7" destOrd="0" parTransId="{E071F822-4EE5-4CC1-A2B5-D85D3C13094C}" sibTransId="{23296076-89ED-4D86-85C0-1DF2773F63AE}"/>
    <dgm:cxn modelId="{E132E421-0F11-4446-AC7F-CEA2F6254277}" srcId="{1053E80A-22EA-4849-8C55-760D26F2AF43}" destId="{34F2B9BD-E8BC-484D-8591-781995FF5068}" srcOrd="8" destOrd="0" parTransId="{3D02C3B8-FBC5-EA41-AC64-F52A9C8C1E5A}" sibTransId="{112B7F66-CBD9-A14E-9761-0125D4963EED}"/>
    <dgm:cxn modelId="{92861155-B3DB-48D8-B8C5-E102E4931425}" type="presOf" srcId="{2B532378-9E80-4C74-99A1-30C06E349095}" destId="{30E1E3C2-FDF0-4283-9D32-B205BE1D9BC6}" srcOrd="0" destOrd="0" presId="urn:microsoft.com/office/officeart/2005/8/layout/radial5"/>
    <dgm:cxn modelId="{C7AF4AB7-A71C-4D79-A046-15D50C2064E7}" type="presOf" srcId="{2B532378-9E80-4C74-99A1-30C06E349095}" destId="{F8EC0344-B45F-4827-8226-D4B61282A235}" srcOrd="1" destOrd="0" presId="urn:microsoft.com/office/officeart/2005/8/layout/radial5"/>
    <dgm:cxn modelId="{18074E54-5975-4614-AEBD-D61B5E2C81D6}" type="presOf" srcId="{7E94823E-251A-4EC5-B9EB-1CCB1663C2E3}" destId="{8859F7D4-01D5-460D-B5B3-8AFA51129756}" srcOrd="1" destOrd="0" presId="urn:microsoft.com/office/officeart/2005/8/layout/radial5"/>
    <dgm:cxn modelId="{32E6ACC3-BBFE-44E5-8675-EA0B933A28CA}" type="presOf" srcId="{E071F822-4EE5-4CC1-A2B5-D85D3C13094C}" destId="{14EC83D5-D3E4-46C6-A25A-F7002C31C081}" srcOrd="1" destOrd="0" presId="urn:microsoft.com/office/officeart/2005/8/layout/radial5"/>
    <dgm:cxn modelId="{904A5A14-89D0-4A18-8D19-047E2850623F}" type="presOf" srcId="{754EFDE2-2847-4F83-9AB1-13FC7140F41A}" destId="{0D970EC3-94C4-49EE-801A-34745E7311C1}" srcOrd="0" destOrd="0" presId="urn:microsoft.com/office/officeart/2005/8/layout/radial5"/>
    <dgm:cxn modelId="{63C093D3-E33B-4BF4-8415-F34553A28B3C}" type="presOf" srcId="{A52B80C2-64DD-46CC-9F3F-AA37552DF18C}" destId="{1FAF7EFA-11A0-49D7-AD4D-DEEE928362E1}" srcOrd="0" destOrd="0" presId="urn:microsoft.com/office/officeart/2005/8/layout/radial5"/>
    <dgm:cxn modelId="{20912759-61D3-469F-8DD7-F0C8A2DC2236}" type="presOf" srcId="{5DCD9141-93F1-49BE-B980-7CAE54B13483}" destId="{6F470D57-678B-461E-8C75-10662AF9C98E}" srcOrd="0" destOrd="0" presId="urn:microsoft.com/office/officeart/2005/8/layout/radial5"/>
    <dgm:cxn modelId="{261ABFAA-9851-4692-A8B6-DF1D21AF8AB4}" srcId="{1053E80A-22EA-4849-8C55-760D26F2AF43}" destId="{28E9216B-FACF-450C-BA67-E3FA5D3B4228}" srcOrd="0" destOrd="0" parTransId="{2B532378-9E80-4C74-99A1-30C06E349095}" sibTransId="{F24801E0-0F3C-4E10-A4CF-E7B09433F535}"/>
    <dgm:cxn modelId="{967DF159-880B-4009-8330-3CE9017F7F33}" type="presOf" srcId="{3D103E4F-00E7-4B29-93A2-16E0A50583A5}" destId="{B22F6A21-5C01-4820-B19C-3791F5C5ECCD}" srcOrd="0" destOrd="0" presId="urn:microsoft.com/office/officeart/2005/8/layout/radial5"/>
    <dgm:cxn modelId="{B7639148-D93F-41F7-8BD6-38775DCE3853}" srcId="{1053E80A-22EA-4849-8C55-760D26F2AF43}" destId="{4F00B64F-10D1-4C86-9F12-B24E4D751B84}" srcOrd="4" destOrd="0" parTransId="{B1A00D9E-1AE7-49EE-B91D-01C537686338}" sibTransId="{25A0EF6B-95EA-4F6D-A97B-ECBB8CD84FDE}"/>
    <dgm:cxn modelId="{D0081D7D-B5E5-42C4-B455-6F5F8A4E575E}" type="presOf" srcId="{B1A00D9E-1AE7-49EE-B91D-01C537686338}" destId="{9CB18069-480A-42C3-9C70-26301B0895C9}" srcOrd="0" destOrd="0" presId="urn:microsoft.com/office/officeart/2005/8/layout/radial5"/>
    <dgm:cxn modelId="{17EA57B0-D735-4FC9-B319-4A4798F8DAEE}" type="presOf" srcId="{5DCD9141-93F1-49BE-B980-7CAE54B13483}" destId="{58818F59-B496-4E82-8EB9-0E9F0377853C}" srcOrd="1" destOrd="0" presId="urn:microsoft.com/office/officeart/2005/8/layout/radial5"/>
    <dgm:cxn modelId="{341EF8D6-B3F2-4178-B3C1-B18592340F9E}" type="presParOf" srcId="{B22F6A21-5C01-4820-B19C-3791F5C5ECCD}" destId="{942C2535-A704-41DA-AB2D-F3D54F822120}" srcOrd="0" destOrd="0" presId="urn:microsoft.com/office/officeart/2005/8/layout/radial5"/>
    <dgm:cxn modelId="{63E3C4A0-CC51-44D1-98D1-CE992DCD5DF0}" type="presParOf" srcId="{B22F6A21-5C01-4820-B19C-3791F5C5ECCD}" destId="{30E1E3C2-FDF0-4283-9D32-B205BE1D9BC6}" srcOrd="1" destOrd="0" presId="urn:microsoft.com/office/officeart/2005/8/layout/radial5"/>
    <dgm:cxn modelId="{1D631D24-BE21-45B7-A4F9-0AC6D82AB6D1}" type="presParOf" srcId="{30E1E3C2-FDF0-4283-9D32-B205BE1D9BC6}" destId="{F8EC0344-B45F-4827-8226-D4B61282A235}" srcOrd="0" destOrd="0" presId="urn:microsoft.com/office/officeart/2005/8/layout/radial5"/>
    <dgm:cxn modelId="{CD19C1C1-3500-4ADC-BDD5-6B2D9403625F}" type="presParOf" srcId="{B22F6A21-5C01-4820-B19C-3791F5C5ECCD}" destId="{AD58A32D-2774-446A-B279-F40D6A8BDBFD}" srcOrd="2" destOrd="0" presId="urn:microsoft.com/office/officeart/2005/8/layout/radial5"/>
    <dgm:cxn modelId="{6B180641-FD72-45D2-8733-B87B019EA75A}" type="presParOf" srcId="{B22F6A21-5C01-4820-B19C-3791F5C5ECCD}" destId="{6F470D57-678B-461E-8C75-10662AF9C98E}" srcOrd="3" destOrd="0" presId="urn:microsoft.com/office/officeart/2005/8/layout/radial5"/>
    <dgm:cxn modelId="{77402E30-FA27-48DC-92CA-D811E00A703A}" type="presParOf" srcId="{6F470D57-678B-461E-8C75-10662AF9C98E}" destId="{58818F59-B496-4E82-8EB9-0E9F0377853C}" srcOrd="0" destOrd="0" presId="urn:microsoft.com/office/officeart/2005/8/layout/radial5"/>
    <dgm:cxn modelId="{D90526A0-4DC3-4FC2-98EB-E98A28F5207D}" type="presParOf" srcId="{B22F6A21-5C01-4820-B19C-3791F5C5ECCD}" destId="{94C88A5E-5EA3-4B41-BA57-8887901178D3}" srcOrd="4" destOrd="0" presId="urn:microsoft.com/office/officeart/2005/8/layout/radial5"/>
    <dgm:cxn modelId="{5EB15E0E-27D6-4B34-A973-171FFB265E5E}" type="presParOf" srcId="{B22F6A21-5C01-4820-B19C-3791F5C5ECCD}" destId="{F3ECCB9A-C678-4A5C-8B7E-AE8B67E2626C}" srcOrd="5" destOrd="0" presId="urn:microsoft.com/office/officeart/2005/8/layout/radial5"/>
    <dgm:cxn modelId="{FF3B1EDF-DA4C-415C-99B2-FD8DB3D1D26C}" type="presParOf" srcId="{F3ECCB9A-C678-4A5C-8B7E-AE8B67E2626C}" destId="{2EBB61A2-0A53-41BE-AF27-FA05ACFDBF0E}" srcOrd="0" destOrd="0" presId="urn:microsoft.com/office/officeart/2005/8/layout/radial5"/>
    <dgm:cxn modelId="{C38D4B4D-7545-4776-9CBF-61521B4B7761}" type="presParOf" srcId="{B22F6A21-5C01-4820-B19C-3791F5C5ECCD}" destId="{0D970EC3-94C4-49EE-801A-34745E7311C1}" srcOrd="6" destOrd="0" presId="urn:microsoft.com/office/officeart/2005/8/layout/radial5"/>
    <dgm:cxn modelId="{C4BB1F14-E743-4E05-A272-1DF78D5DD259}" type="presParOf" srcId="{B22F6A21-5C01-4820-B19C-3791F5C5ECCD}" destId="{1FAF7EFA-11A0-49D7-AD4D-DEEE928362E1}" srcOrd="7" destOrd="0" presId="urn:microsoft.com/office/officeart/2005/8/layout/radial5"/>
    <dgm:cxn modelId="{77EF7D44-EE8A-4F7E-9A98-B539C9C788B6}" type="presParOf" srcId="{1FAF7EFA-11A0-49D7-AD4D-DEEE928362E1}" destId="{D0E24697-00D0-4FE1-AB2A-C4FA9814DF2C}" srcOrd="0" destOrd="0" presId="urn:microsoft.com/office/officeart/2005/8/layout/radial5"/>
    <dgm:cxn modelId="{23C5CA11-C2E0-459F-8D05-B296E3D81AF7}" type="presParOf" srcId="{B22F6A21-5C01-4820-B19C-3791F5C5ECCD}" destId="{5817FB05-5BDB-4890-9908-48A30EACD8E1}" srcOrd="8" destOrd="0" presId="urn:microsoft.com/office/officeart/2005/8/layout/radial5"/>
    <dgm:cxn modelId="{64FF12B6-B6DF-40F6-8CE3-231F5133930F}" type="presParOf" srcId="{B22F6A21-5C01-4820-B19C-3791F5C5ECCD}" destId="{9CB18069-480A-42C3-9C70-26301B0895C9}" srcOrd="9" destOrd="0" presId="urn:microsoft.com/office/officeart/2005/8/layout/radial5"/>
    <dgm:cxn modelId="{45601521-1EFE-4D4B-AA44-7FD6D7DD61D7}" type="presParOf" srcId="{9CB18069-480A-42C3-9C70-26301B0895C9}" destId="{7973226B-DCF9-4AA3-8E4B-8FC67335784F}" srcOrd="0" destOrd="0" presId="urn:microsoft.com/office/officeart/2005/8/layout/radial5"/>
    <dgm:cxn modelId="{E9D41A32-1D6E-49BA-AC12-6F85DBFA9A64}" type="presParOf" srcId="{B22F6A21-5C01-4820-B19C-3791F5C5ECCD}" destId="{D29A36E5-AD7C-4E5C-B829-18D7483D745E}" srcOrd="10" destOrd="0" presId="urn:microsoft.com/office/officeart/2005/8/layout/radial5"/>
    <dgm:cxn modelId="{2B904364-8E15-4921-9F9E-E0F68A273119}" type="presParOf" srcId="{B22F6A21-5C01-4820-B19C-3791F5C5ECCD}" destId="{ADE54D76-0D78-4AEB-B10E-1FD33DA8A63D}" srcOrd="11" destOrd="0" presId="urn:microsoft.com/office/officeart/2005/8/layout/radial5"/>
    <dgm:cxn modelId="{2C54E00E-9AD5-44F0-9ED4-89BBFBCE2D18}" type="presParOf" srcId="{ADE54D76-0D78-4AEB-B10E-1FD33DA8A63D}" destId="{8859F7D4-01D5-460D-B5B3-8AFA51129756}" srcOrd="0" destOrd="0" presId="urn:microsoft.com/office/officeart/2005/8/layout/radial5"/>
    <dgm:cxn modelId="{5956F840-6B28-4AED-AD1F-922DD489FFE6}" type="presParOf" srcId="{B22F6A21-5C01-4820-B19C-3791F5C5ECCD}" destId="{05E1820B-1E2D-4AA8-8256-4CD92364D74A}" srcOrd="12" destOrd="0" presId="urn:microsoft.com/office/officeart/2005/8/layout/radial5"/>
    <dgm:cxn modelId="{22F84EC6-C9EA-4F43-BB9A-3F88F8E38020}" type="presParOf" srcId="{B22F6A21-5C01-4820-B19C-3791F5C5ECCD}" destId="{D71FF09E-9EC6-4AA0-B4DE-CF29CDD5EB1A}" srcOrd="13" destOrd="0" presId="urn:microsoft.com/office/officeart/2005/8/layout/radial5"/>
    <dgm:cxn modelId="{B5783F1F-0B70-4772-9F4D-613274EE0C39}" type="presParOf" srcId="{D71FF09E-9EC6-4AA0-B4DE-CF29CDD5EB1A}" destId="{6A582861-3281-480E-A455-DF2CD93D9EA3}" srcOrd="0" destOrd="0" presId="urn:microsoft.com/office/officeart/2005/8/layout/radial5"/>
    <dgm:cxn modelId="{0FFFB4A5-8B76-4743-9A17-6D2B893F9DCC}" type="presParOf" srcId="{B22F6A21-5C01-4820-B19C-3791F5C5ECCD}" destId="{E24EAD39-0C41-4064-8DCB-DAB97B04675C}" srcOrd="14" destOrd="0" presId="urn:microsoft.com/office/officeart/2005/8/layout/radial5"/>
    <dgm:cxn modelId="{BE1B3DF0-D423-4648-BA78-A64ADBC043F0}" type="presParOf" srcId="{B22F6A21-5C01-4820-B19C-3791F5C5ECCD}" destId="{A072287C-D5C3-4C16-8FA9-D5E900DDB669}" srcOrd="15" destOrd="0" presId="urn:microsoft.com/office/officeart/2005/8/layout/radial5"/>
    <dgm:cxn modelId="{C5AE48BF-8960-4335-9558-6375D8F1A3A2}" type="presParOf" srcId="{A072287C-D5C3-4C16-8FA9-D5E900DDB669}" destId="{14EC83D5-D3E4-46C6-A25A-F7002C31C081}" srcOrd="0" destOrd="0" presId="urn:microsoft.com/office/officeart/2005/8/layout/radial5"/>
    <dgm:cxn modelId="{6F659D72-AE2A-4D02-A581-BBC9E7590EBB}" type="presParOf" srcId="{B22F6A21-5C01-4820-B19C-3791F5C5ECCD}" destId="{2A331207-68EA-438D-B3DC-B8185C1F322E}" srcOrd="16" destOrd="0" presId="urn:microsoft.com/office/officeart/2005/8/layout/radial5"/>
    <dgm:cxn modelId="{BB027698-068D-4972-BFCA-80D4DC7C47EB}" type="presParOf" srcId="{B22F6A21-5C01-4820-B19C-3791F5C5ECCD}" destId="{A74B6ABF-D473-C044-AD66-6E84834B199A}" srcOrd="17" destOrd="0" presId="urn:microsoft.com/office/officeart/2005/8/layout/radial5"/>
    <dgm:cxn modelId="{1EB84046-37C9-4E44-A34A-8E30F5F557F8}" type="presParOf" srcId="{A74B6ABF-D473-C044-AD66-6E84834B199A}" destId="{533D84AC-5B87-AB4A-A945-0192CCAA2FBD}" srcOrd="0" destOrd="0" presId="urn:microsoft.com/office/officeart/2005/8/layout/radial5"/>
    <dgm:cxn modelId="{50ADCAE2-7CF4-443A-A332-40431AB88832}" type="presParOf" srcId="{B22F6A21-5C01-4820-B19C-3791F5C5ECCD}" destId="{8EF315A6-9337-A844-BF54-61F16872E833}" srcOrd="1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2C2535-A704-41DA-AB2D-F3D54F822120}">
      <dsp:nvSpPr>
        <dsp:cNvPr id="0" name=""/>
        <dsp:cNvSpPr/>
      </dsp:nvSpPr>
      <dsp:spPr>
        <a:xfrm>
          <a:off x="2284192" y="1843781"/>
          <a:ext cx="2475467" cy="2475467"/>
        </a:xfrm>
        <a:prstGeom prst="ellipse">
          <a:avLst/>
        </a:prstGeom>
        <a:solidFill>
          <a:schemeClr val="accent1">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IN" sz="1300" b="0" kern="1200" dirty="0"/>
            <a:t> </a:t>
          </a:r>
          <a:r>
            <a:rPr lang="en-IN" sz="1800" b="1" kern="1200" dirty="0"/>
            <a:t>Comprehensive Primary Health Care (CPHC )</a:t>
          </a:r>
        </a:p>
        <a:p>
          <a:pPr lvl="0" algn="ctr" defTabSz="577850">
            <a:lnSpc>
              <a:spcPct val="90000"/>
            </a:lnSpc>
            <a:spcBef>
              <a:spcPct val="0"/>
            </a:spcBef>
            <a:spcAft>
              <a:spcPct val="35000"/>
            </a:spcAft>
          </a:pPr>
          <a:r>
            <a:rPr lang="en-IN" sz="1800" b="1" kern="1200" dirty="0"/>
            <a:t>through </a:t>
          </a:r>
        </a:p>
        <a:p>
          <a:pPr lvl="0" algn="ctr" defTabSz="577850">
            <a:lnSpc>
              <a:spcPct val="90000"/>
            </a:lnSpc>
            <a:spcBef>
              <a:spcPct val="0"/>
            </a:spcBef>
            <a:spcAft>
              <a:spcPct val="35000"/>
            </a:spcAft>
          </a:pPr>
          <a:r>
            <a:rPr lang="en-IN" sz="1800" b="1" kern="1200" dirty="0"/>
            <a:t>HWC</a:t>
          </a:r>
        </a:p>
      </dsp:txBody>
      <dsp:txXfrm>
        <a:off x="2646716" y="2206305"/>
        <a:ext cx="1750419" cy="1750419"/>
      </dsp:txXfrm>
    </dsp:sp>
    <dsp:sp modelId="{30E1E3C2-FDF0-4283-9D32-B205BE1D9BC6}">
      <dsp:nvSpPr>
        <dsp:cNvPr id="0" name=""/>
        <dsp:cNvSpPr/>
      </dsp:nvSpPr>
      <dsp:spPr>
        <a:xfrm rot="15941020">
          <a:off x="3353999" y="1453342"/>
          <a:ext cx="131437" cy="548026"/>
        </a:xfrm>
        <a:prstGeom prst="rightArrow">
          <a:avLst>
            <a:gd name="adj1" fmla="val 60000"/>
            <a:gd name="adj2" fmla="val 50000"/>
          </a:avLst>
        </a:prstGeom>
        <a:gradFill rotWithShape="0">
          <a:gsLst>
            <a:gs pos="0">
              <a:schemeClr val="dk1">
                <a:tint val="60000"/>
                <a:hueOff val="0"/>
                <a:satOff val="0"/>
                <a:lumOff val="0"/>
                <a:alphaOff val="0"/>
                <a:shade val="51000"/>
                <a:satMod val="130000"/>
              </a:schemeClr>
            </a:gs>
            <a:gs pos="80000">
              <a:schemeClr val="dk1">
                <a:tint val="60000"/>
                <a:hueOff val="0"/>
                <a:satOff val="0"/>
                <a:lumOff val="0"/>
                <a:alphaOff val="0"/>
                <a:shade val="93000"/>
                <a:satMod val="130000"/>
              </a:schemeClr>
            </a:gs>
            <a:gs pos="100000">
              <a:schemeClr val="dk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IN" sz="2300" b="0" kern="1200" dirty="0"/>
        </a:p>
      </dsp:txBody>
      <dsp:txXfrm rot="10800000">
        <a:off x="3375198" y="1582607"/>
        <a:ext cx="92006" cy="328816"/>
      </dsp:txXfrm>
    </dsp:sp>
    <dsp:sp modelId="{AD58A32D-2774-446A-B279-F40D6A8BDBFD}">
      <dsp:nvSpPr>
        <dsp:cNvPr id="0" name=""/>
        <dsp:cNvSpPr/>
      </dsp:nvSpPr>
      <dsp:spPr>
        <a:xfrm>
          <a:off x="2578191" y="54826"/>
          <a:ext cx="1547368" cy="1547368"/>
        </a:xfrm>
        <a:prstGeom prst="ellipse">
          <a:avLst/>
        </a:prstGeom>
        <a:solidFill>
          <a:schemeClr val="accent1">
            <a:lumMod val="60000"/>
            <a:lumOff val="40000"/>
          </a:schemeClr>
        </a:solidFill>
        <a:ln>
          <a:solidFill>
            <a:schemeClr val="accent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IN" sz="1400" b="1" kern="1200" dirty="0"/>
            <a:t>Continuum of Care –  Telehealth /Referral</a:t>
          </a:r>
        </a:p>
      </dsp:txBody>
      <dsp:txXfrm>
        <a:off x="2804798" y="281433"/>
        <a:ext cx="1094154" cy="1094154"/>
      </dsp:txXfrm>
    </dsp:sp>
    <dsp:sp modelId="{6F470D57-678B-461E-8C75-10662AF9C98E}">
      <dsp:nvSpPr>
        <dsp:cNvPr id="0" name=""/>
        <dsp:cNvSpPr/>
      </dsp:nvSpPr>
      <dsp:spPr>
        <a:xfrm rot="18501048">
          <a:off x="4299113" y="1739387"/>
          <a:ext cx="135793" cy="548026"/>
        </a:xfrm>
        <a:prstGeom prst="rightArrow">
          <a:avLst>
            <a:gd name="adj1" fmla="val 60000"/>
            <a:gd name="adj2" fmla="val 50000"/>
          </a:avLst>
        </a:prstGeom>
        <a:gradFill rotWithShape="0">
          <a:gsLst>
            <a:gs pos="0">
              <a:schemeClr val="dk1">
                <a:tint val="60000"/>
                <a:hueOff val="0"/>
                <a:satOff val="0"/>
                <a:lumOff val="0"/>
                <a:alphaOff val="0"/>
                <a:shade val="51000"/>
                <a:satMod val="130000"/>
              </a:schemeClr>
            </a:gs>
            <a:gs pos="80000">
              <a:schemeClr val="dk1">
                <a:tint val="60000"/>
                <a:hueOff val="0"/>
                <a:satOff val="0"/>
                <a:lumOff val="0"/>
                <a:alphaOff val="0"/>
                <a:shade val="93000"/>
                <a:satMod val="130000"/>
              </a:schemeClr>
            </a:gs>
            <a:gs pos="100000">
              <a:schemeClr val="dk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IN" sz="2300" b="0" kern="1200" dirty="0"/>
        </a:p>
      </dsp:txBody>
      <dsp:txXfrm>
        <a:off x="4306844" y="1864966"/>
        <a:ext cx="95055" cy="328816"/>
      </dsp:txXfrm>
    </dsp:sp>
    <dsp:sp modelId="{94C88A5E-5EA3-4B41-BA57-8887901178D3}">
      <dsp:nvSpPr>
        <dsp:cNvPr id="0" name=""/>
        <dsp:cNvSpPr/>
      </dsp:nvSpPr>
      <dsp:spPr>
        <a:xfrm>
          <a:off x="4155249" y="529494"/>
          <a:ext cx="1547368" cy="1547368"/>
        </a:xfrm>
        <a:prstGeom prst="ellipse">
          <a:avLst/>
        </a:prstGeom>
        <a:solidFill>
          <a:schemeClr val="accent1">
            <a:lumMod val="60000"/>
            <a:lumOff val="40000"/>
          </a:schemeClr>
        </a:solidFill>
        <a:ln>
          <a:solidFill>
            <a:schemeClr val="accent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IN" sz="1600" b="1" kern="1200" dirty="0"/>
            <a:t>Expanded Service Delivery</a:t>
          </a:r>
        </a:p>
      </dsp:txBody>
      <dsp:txXfrm>
        <a:off x="4381856" y="756101"/>
        <a:ext cx="1094154" cy="1094154"/>
      </dsp:txXfrm>
    </dsp:sp>
    <dsp:sp modelId="{F3ECCB9A-C678-4A5C-8B7E-AE8B67E2626C}">
      <dsp:nvSpPr>
        <dsp:cNvPr id="0" name=""/>
        <dsp:cNvSpPr/>
      </dsp:nvSpPr>
      <dsp:spPr>
        <a:xfrm rot="20915962">
          <a:off x="4819838" y="2524298"/>
          <a:ext cx="213079" cy="548026"/>
        </a:xfrm>
        <a:prstGeom prst="rightArrow">
          <a:avLst>
            <a:gd name="adj1" fmla="val 60000"/>
            <a:gd name="adj2" fmla="val 50000"/>
          </a:avLst>
        </a:prstGeom>
        <a:gradFill rotWithShape="0">
          <a:gsLst>
            <a:gs pos="0">
              <a:schemeClr val="dk1">
                <a:tint val="60000"/>
                <a:hueOff val="0"/>
                <a:satOff val="0"/>
                <a:lumOff val="0"/>
                <a:alphaOff val="0"/>
                <a:shade val="51000"/>
                <a:satMod val="130000"/>
              </a:schemeClr>
            </a:gs>
            <a:gs pos="80000">
              <a:schemeClr val="dk1">
                <a:tint val="60000"/>
                <a:hueOff val="0"/>
                <a:satOff val="0"/>
                <a:lumOff val="0"/>
                <a:alphaOff val="0"/>
                <a:shade val="93000"/>
                <a:satMod val="130000"/>
              </a:schemeClr>
            </a:gs>
            <a:gs pos="100000">
              <a:schemeClr val="dk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IN" sz="2300" b="0" kern="1200" dirty="0"/>
        </a:p>
      </dsp:txBody>
      <dsp:txXfrm>
        <a:off x="4820469" y="2640221"/>
        <a:ext cx="149155" cy="328816"/>
      </dsp:txXfrm>
    </dsp:sp>
    <dsp:sp modelId="{0D970EC3-94C4-49EE-801A-34745E7311C1}">
      <dsp:nvSpPr>
        <dsp:cNvPr id="0" name=""/>
        <dsp:cNvSpPr/>
      </dsp:nvSpPr>
      <dsp:spPr>
        <a:xfrm>
          <a:off x="5114076" y="1830767"/>
          <a:ext cx="1547368" cy="1547368"/>
        </a:xfrm>
        <a:prstGeom prst="ellipse">
          <a:avLst/>
        </a:prstGeom>
        <a:solidFill>
          <a:schemeClr val="accent1">
            <a:lumMod val="60000"/>
            <a:lumOff val="40000"/>
          </a:schemeClr>
        </a:solidFill>
        <a:ln>
          <a:solidFill>
            <a:schemeClr val="accent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IN" sz="1600" b="1" i="0" kern="1200" dirty="0"/>
            <a:t>Expanding HR - MLHP &amp; Multiskilling</a:t>
          </a:r>
        </a:p>
      </dsp:txBody>
      <dsp:txXfrm>
        <a:off x="5340683" y="2057374"/>
        <a:ext cx="1094154" cy="1094154"/>
      </dsp:txXfrm>
    </dsp:sp>
    <dsp:sp modelId="{1FAF7EFA-11A0-49D7-AD4D-DEEE928362E1}">
      <dsp:nvSpPr>
        <dsp:cNvPr id="0" name=""/>
        <dsp:cNvSpPr/>
      </dsp:nvSpPr>
      <dsp:spPr>
        <a:xfrm rot="1748915">
          <a:off x="4663775" y="3501039"/>
          <a:ext cx="203416" cy="548026"/>
        </a:xfrm>
        <a:prstGeom prst="rightArrow">
          <a:avLst>
            <a:gd name="adj1" fmla="val 60000"/>
            <a:gd name="adj2" fmla="val 50000"/>
          </a:avLst>
        </a:prstGeom>
        <a:gradFill rotWithShape="0">
          <a:gsLst>
            <a:gs pos="0">
              <a:schemeClr val="dk1">
                <a:tint val="60000"/>
                <a:hueOff val="0"/>
                <a:satOff val="0"/>
                <a:lumOff val="0"/>
                <a:alphaOff val="0"/>
                <a:shade val="51000"/>
                <a:satMod val="130000"/>
              </a:schemeClr>
            </a:gs>
            <a:gs pos="80000">
              <a:schemeClr val="dk1">
                <a:tint val="60000"/>
                <a:hueOff val="0"/>
                <a:satOff val="0"/>
                <a:lumOff val="0"/>
                <a:alphaOff val="0"/>
                <a:shade val="93000"/>
                <a:satMod val="130000"/>
              </a:schemeClr>
            </a:gs>
            <a:gs pos="100000">
              <a:schemeClr val="dk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IN" sz="2300" b="0" kern="1200" dirty="0"/>
        </a:p>
      </dsp:txBody>
      <dsp:txXfrm>
        <a:off x="4667639" y="3595782"/>
        <a:ext cx="142391" cy="328816"/>
      </dsp:txXfrm>
    </dsp:sp>
    <dsp:sp modelId="{5817FB05-5BDB-4890-9908-48A30EACD8E1}">
      <dsp:nvSpPr>
        <dsp:cNvPr id="0" name=""/>
        <dsp:cNvSpPr/>
      </dsp:nvSpPr>
      <dsp:spPr>
        <a:xfrm>
          <a:off x="4840132" y="3474487"/>
          <a:ext cx="1547368" cy="1547368"/>
        </a:xfrm>
        <a:prstGeom prst="ellipse">
          <a:avLst/>
        </a:prstGeom>
        <a:solidFill>
          <a:schemeClr val="accent1">
            <a:lumMod val="60000"/>
            <a:lumOff val="40000"/>
          </a:schemeClr>
        </a:solidFill>
        <a:ln>
          <a:solidFill>
            <a:schemeClr val="accent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IN" sz="1400" b="1" kern="1200" dirty="0">
              <a:solidFill>
                <a:schemeClr val="tx1"/>
              </a:solidFill>
            </a:rPr>
            <a:t>Medicines &amp; Expanding Diagnostics - point of care &amp; new</a:t>
          </a:r>
          <a:r>
            <a:rPr lang="en-IN" sz="1400" b="0" kern="1200" dirty="0">
              <a:solidFill>
                <a:schemeClr val="tx1"/>
              </a:solidFill>
            </a:rPr>
            <a:t> </a:t>
          </a:r>
          <a:r>
            <a:rPr lang="en-IN" sz="1400" b="1" kern="1200" dirty="0">
              <a:solidFill>
                <a:schemeClr val="tx1"/>
              </a:solidFill>
            </a:rPr>
            <a:t>technologies </a:t>
          </a:r>
        </a:p>
      </dsp:txBody>
      <dsp:txXfrm>
        <a:off x="5066739" y="3701094"/>
        <a:ext cx="1094154" cy="1094154"/>
      </dsp:txXfrm>
    </dsp:sp>
    <dsp:sp modelId="{9CB18069-480A-42C3-9C70-26301B0895C9}">
      <dsp:nvSpPr>
        <dsp:cNvPr id="0" name=""/>
        <dsp:cNvSpPr/>
      </dsp:nvSpPr>
      <dsp:spPr>
        <a:xfrm rot="4114100">
          <a:off x="3946902" y="4099946"/>
          <a:ext cx="164700" cy="548026"/>
        </a:xfrm>
        <a:prstGeom prst="rightArrow">
          <a:avLst>
            <a:gd name="adj1" fmla="val 60000"/>
            <a:gd name="adj2" fmla="val 50000"/>
          </a:avLst>
        </a:prstGeom>
        <a:gradFill rotWithShape="0">
          <a:gsLst>
            <a:gs pos="0">
              <a:schemeClr val="dk1">
                <a:tint val="60000"/>
                <a:hueOff val="0"/>
                <a:satOff val="0"/>
                <a:lumOff val="0"/>
                <a:alphaOff val="0"/>
                <a:shade val="51000"/>
                <a:satMod val="130000"/>
              </a:schemeClr>
            </a:gs>
            <a:gs pos="80000">
              <a:schemeClr val="dk1">
                <a:tint val="60000"/>
                <a:hueOff val="0"/>
                <a:satOff val="0"/>
                <a:lumOff val="0"/>
                <a:alphaOff val="0"/>
                <a:shade val="93000"/>
                <a:satMod val="130000"/>
              </a:schemeClr>
            </a:gs>
            <a:gs pos="100000">
              <a:schemeClr val="dk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IN" sz="2300" b="0" kern="1200" dirty="0"/>
        </a:p>
      </dsp:txBody>
      <dsp:txXfrm>
        <a:off x="3962580" y="4186554"/>
        <a:ext cx="115290" cy="328816"/>
      </dsp:txXfrm>
    </dsp:sp>
    <dsp:sp modelId="{D29A36E5-AD7C-4E5C-B829-18D7483D745E}">
      <dsp:nvSpPr>
        <dsp:cNvPr id="0" name=""/>
        <dsp:cNvSpPr/>
      </dsp:nvSpPr>
      <dsp:spPr>
        <a:xfrm>
          <a:off x="3586322" y="4464546"/>
          <a:ext cx="1596355" cy="1628849"/>
        </a:xfrm>
        <a:prstGeom prst="ellipse">
          <a:avLst/>
        </a:prstGeom>
        <a:solidFill>
          <a:schemeClr val="accent1">
            <a:lumMod val="60000"/>
            <a:lumOff val="40000"/>
          </a:schemeClr>
        </a:solidFill>
        <a:ln>
          <a:solidFill>
            <a:schemeClr val="accent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IN" sz="1600" b="1" kern="1200" dirty="0"/>
            <a:t>Community Mobilisation and Health Promotion</a:t>
          </a:r>
        </a:p>
      </dsp:txBody>
      <dsp:txXfrm>
        <a:off x="3820103" y="4703085"/>
        <a:ext cx="1128793" cy="1151771"/>
      </dsp:txXfrm>
    </dsp:sp>
    <dsp:sp modelId="{ADE54D76-0D78-4AEB-B10E-1FD33DA8A63D}">
      <dsp:nvSpPr>
        <dsp:cNvPr id="0" name=""/>
        <dsp:cNvSpPr/>
      </dsp:nvSpPr>
      <dsp:spPr>
        <a:xfrm rot="6643160">
          <a:off x="2905037" y="4151162"/>
          <a:ext cx="217286" cy="548026"/>
        </a:xfrm>
        <a:prstGeom prst="rightArrow">
          <a:avLst>
            <a:gd name="adj1" fmla="val 60000"/>
            <a:gd name="adj2" fmla="val 50000"/>
          </a:avLst>
        </a:prstGeom>
        <a:gradFill rotWithShape="0">
          <a:gsLst>
            <a:gs pos="0">
              <a:schemeClr val="dk1">
                <a:tint val="60000"/>
                <a:hueOff val="0"/>
                <a:satOff val="0"/>
                <a:lumOff val="0"/>
                <a:alphaOff val="0"/>
                <a:shade val="51000"/>
                <a:satMod val="130000"/>
              </a:schemeClr>
            </a:gs>
            <a:gs pos="80000">
              <a:schemeClr val="dk1">
                <a:tint val="60000"/>
                <a:hueOff val="0"/>
                <a:satOff val="0"/>
                <a:lumOff val="0"/>
                <a:alphaOff val="0"/>
                <a:shade val="93000"/>
                <a:satMod val="130000"/>
              </a:schemeClr>
            </a:gs>
            <a:gs pos="100000">
              <a:schemeClr val="dk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IN" sz="2300" b="0" kern="1200" dirty="0"/>
        </a:p>
      </dsp:txBody>
      <dsp:txXfrm rot="10800000">
        <a:off x="2949161" y="4230282"/>
        <a:ext cx="152100" cy="328816"/>
      </dsp:txXfrm>
    </dsp:sp>
    <dsp:sp modelId="{05E1820B-1E2D-4AA8-8256-4CD92364D74A}">
      <dsp:nvSpPr>
        <dsp:cNvPr id="0" name=""/>
        <dsp:cNvSpPr/>
      </dsp:nvSpPr>
      <dsp:spPr>
        <a:xfrm>
          <a:off x="1842863" y="4570291"/>
          <a:ext cx="1619333" cy="1619333"/>
        </a:xfrm>
        <a:prstGeom prst="ellipse">
          <a:avLst/>
        </a:prstGeom>
        <a:solidFill>
          <a:schemeClr val="accent1">
            <a:lumMod val="60000"/>
            <a:lumOff val="40000"/>
          </a:schemeClr>
        </a:solidFill>
        <a:ln>
          <a:solidFill>
            <a:schemeClr val="accent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IN" sz="1400" b="1" kern="1200" dirty="0"/>
            <a:t>Infrastructure</a:t>
          </a:r>
        </a:p>
      </dsp:txBody>
      <dsp:txXfrm>
        <a:off x="2080009" y="4807437"/>
        <a:ext cx="1145041" cy="1145041"/>
      </dsp:txXfrm>
    </dsp:sp>
    <dsp:sp modelId="{D71FF09E-9EC6-4AA0-B4DE-CF29CDD5EB1A}">
      <dsp:nvSpPr>
        <dsp:cNvPr id="0" name=""/>
        <dsp:cNvSpPr/>
      </dsp:nvSpPr>
      <dsp:spPr>
        <a:xfrm rot="8823205">
          <a:off x="2054882" y="3648791"/>
          <a:ext cx="337846" cy="548026"/>
        </a:xfrm>
        <a:prstGeom prst="rightArrow">
          <a:avLst>
            <a:gd name="adj1" fmla="val 60000"/>
            <a:gd name="adj2" fmla="val 50000"/>
          </a:avLst>
        </a:prstGeom>
        <a:gradFill rotWithShape="0">
          <a:gsLst>
            <a:gs pos="0">
              <a:schemeClr val="dk1">
                <a:tint val="60000"/>
                <a:hueOff val="0"/>
                <a:satOff val="0"/>
                <a:lumOff val="0"/>
                <a:alphaOff val="0"/>
                <a:shade val="51000"/>
                <a:satMod val="130000"/>
              </a:schemeClr>
            </a:gs>
            <a:gs pos="80000">
              <a:schemeClr val="dk1">
                <a:tint val="60000"/>
                <a:hueOff val="0"/>
                <a:satOff val="0"/>
                <a:lumOff val="0"/>
                <a:alphaOff val="0"/>
                <a:shade val="93000"/>
                <a:satMod val="130000"/>
              </a:schemeClr>
            </a:gs>
            <a:gs pos="100000">
              <a:schemeClr val="dk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IN" sz="2300" b="0" kern="1200" dirty="0"/>
        </a:p>
      </dsp:txBody>
      <dsp:txXfrm rot="10800000">
        <a:off x="2148086" y="3730835"/>
        <a:ext cx="236492" cy="328816"/>
      </dsp:txXfrm>
    </dsp:sp>
    <dsp:sp modelId="{E24EAD39-0C41-4064-8DCB-DAB97B04675C}">
      <dsp:nvSpPr>
        <dsp:cNvPr id="0" name=""/>
        <dsp:cNvSpPr/>
      </dsp:nvSpPr>
      <dsp:spPr>
        <a:xfrm>
          <a:off x="525373" y="3748433"/>
          <a:ext cx="1547368" cy="1547368"/>
        </a:xfrm>
        <a:prstGeom prst="ellipse">
          <a:avLst/>
        </a:prstGeom>
        <a:solidFill>
          <a:schemeClr val="accent1">
            <a:lumMod val="60000"/>
            <a:lumOff val="40000"/>
          </a:schemeClr>
        </a:solidFill>
        <a:ln>
          <a:solidFill>
            <a:schemeClr val="accent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IN" sz="1600" b="1" kern="1200" dirty="0"/>
            <a:t>Financing/</a:t>
          </a:r>
        </a:p>
        <a:p>
          <a:pPr lvl="0" algn="ctr" defTabSz="711200">
            <a:lnSpc>
              <a:spcPct val="90000"/>
            </a:lnSpc>
            <a:spcBef>
              <a:spcPct val="0"/>
            </a:spcBef>
            <a:spcAft>
              <a:spcPct val="35000"/>
            </a:spcAft>
          </a:pPr>
          <a:r>
            <a:rPr lang="en-IN" sz="1600" b="1" kern="1200" dirty="0"/>
            <a:t>Provider Payment Reforms</a:t>
          </a:r>
        </a:p>
      </dsp:txBody>
      <dsp:txXfrm>
        <a:off x="751980" y="3975040"/>
        <a:ext cx="1094154" cy="1094154"/>
      </dsp:txXfrm>
    </dsp:sp>
    <dsp:sp modelId="{A072287C-D5C3-4C16-8FA9-D5E900DDB669}">
      <dsp:nvSpPr>
        <dsp:cNvPr id="0" name=""/>
        <dsp:cNvSpPr/>
      </dsp:nvSpPr>
      <dsp:spPr>
        <a:xfrm rot="10984054">
          <a:off x="2070718" y="2734465"/>
          <a:ext cx="176697" cy="548026"/>
        </a:xfrm>
        <a:prstGeom prst="rightArrow">
          <a:avLst>
            <a:gd name="adj1" fmla="val 60000"/>
            <a:gd name="adj2" fmla="val 50000"/>
          </a:avLst>
        </a:prstGeom>
        <a:gradFill rotWithShape="0">
          <a:gsLst>
            <a:gs pos="0">
              <a:schemeClr val="dk1">
                <a:tint val="60000"/>
                <a:hueOff val="0"/>
                <a:satOff val="0"/>
                <a:lumOff val="0"/>
                <a:alphaOff val="0"/>
                <a:shade val="51000"/>
                <a:satMod val="130000"/>
              </a:schemeClr>
            </a:gs>
            <a:gs pos="80000">
              <a:schemeClr val="dk1">
                <a:tint val="60000"/>
                <a:hueOff val="0"/>
                <a:satOff val="0"/>
                <a:lumOff val="0"/>
                <a:alphaOff val="0"/>
                <a:shade val="93000"/>
                <a:satMod val="130000"/>
              </a:schemeClr>
            </a:gs>
            <a:gs pos="100000">
              <a:schemeClr val="dk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IN" sz="2300" b="0" kern="1200" dirty="0"/>
        </a:p>
      </dsp:txBody>
      <dsp:txXfrm rot="10800000">
        <a:off x="2123689" y="2845488"/>
        <a:ext cx="123688" cy="328816"/>
      </dsp:txXfrm>
    </dsp:sp>
    <dsp:sp modelId="{2A331207-68EA-438D-B3DC-B8185C1F322E}">
      <dsp:nvSpPr>
        <dsp:cNvPr id="0" name=""/>
        <dsp:cNvSpPr/>
      </dsp:nvSpPr>
      <dsp:spPr>
        <a:xfrm>
          <a:off x="420737" y="2210237"/>
          <a:ext cx="1604904" cy="1496175"/>
        </a:xfrm>
        <a:prstGeom prst="ellipse">
          <a:avLst/>
        </a:prstGeom>
        <a:solidFill>
          <a:schemeClr val="accent1">
            <a:lumMod val="60000"/>
            <a:lumOff val="40000"/>
          </a:schemeClr>
        </a:solidFill>
        <a:ln>
          <a:solidFill>
            <a:schemeClr val="accent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IN" sz="1600" b="1" kern="1200" dirty="0"/>
            <a:t>Robust IT System</a:t>
          </a:r>
        </a:p>
      </dsp:txBody>
      <dsp:txXfrm>
        <a:off x="655770" y="2429347"/>
        <a:ext cx="1134838" cy="1057955"/>
      </dsp:txXfrm>
    </dsp:sp>
    <dsp:sp modelId="{A74B6ABF-D473-C044-AD66-6E84834B199A}">
      <dsp:nvSpPr>
        <dsp:cNvPr id="0" name=""/>
        <dsp:cNvSpPr/>
      </dsp:nvSpPr>
      <dsp:spPr>
        <a:xfrm rot="13491950">
          <a:off x="2443001" y="1820998"/>
          <a:ext cx="175579" cy="548026"/>
        </a:xfrm>
        <a:prstGeom prst="rightArrow">
          <a:avLst>
            <a:gd name="adj1" fmla="val 60000"/>
            <a:gd name="adj2" fmla="val 50000"/>
          </a:avLst>
        </a:prstGeom>
        <a:gradFill rotWithShape="0">
          <a:gsLst>
            <a:gs pos="0">
              <a:schemeClr val="dk1">
                <a:tint val="60000"/>
                <a:hueOff val="0"/>
                <a:satOff val="0"/>
                <a:lumOff val="0"/>
                <a:alphaOff val="0"/>
                <a:shade val="51000"/>
                <a:satMod val="130000"/>
              </a:schemeClr>
            </a:gs>
            <a:gs pos="80000">
              <a:schemeClr val="dk1">
                <a:tint val="60000"/>
                <a:hueOff val="0"/>
                <a:satOff val="0"/>
                <a:lumOff val="0"/>
                <a:alphaOff val="0"/>
                <a:shade val="93000"/>
                <a:satMod val="130000"/>
              </a:schemeClr>
            </a:gs>
            <a:gs pos="100000">
              <a:schemeClr val="dk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b="0" kern="1200" dirty="0"/>
        </a:p>
      </dsp:txBody>
      <dsp:txXfrm rot="10800000">
        <a:off x="2488005" y="1949182"/>
        <a:ext cx="122905" cy="328816"/>
      </dsp:txXfrm>
    </dsp:sp>
    <dsp:sp modelId="{8EF315A6-9337-A844-BF54-61F16872E833}">
      <dsp:nvSpPr>
        <dsp:cNvPr id="0" name=""/>
        <dsp:cNvSpPr/>
      </dsp:nvSpPr>
      <dsp:spPr>
        <a:xfrm>
          <a:off x="914400" y="521482"/>
          <a:ext cx="1767197" cy="1688320"/>
        </a:xfrm>
        <a:prstGeom prst="ellipse">
          <a:avLst/>
        </a:prstGeom>
        <a:solidFill>
          <a:schemeClr val="accent1">
            <a:lumMod val="60000"/>
            <a:lumOff val="40000"/>
          </a:schemeClr>
        </a:solidFill>
        <a:ln>
          <a:solidFill>
            <a:schemeClr val="accent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IN" sz="1400" b="1" kern="1200" dirty="0">
              <a:solidFill>
                <a:schemeClr val="tx1"/>
              </a:solidFill>
            </a:rPr>
            <a:t>Partnership for Knowledge &amp; Implementation</a:t>
          </a:r>
        </a:p>
      </dsp:txBody>
      <dsp:txXfrm>
        <a:off x="1173200" y="768731"/>
        <a:ext cx="1249597" cy="1193822"/>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A6974E-AA2A-4D6F-814C-ABD0683651C2}" type="datetimeFigureOut">
              <a:rPr lang="en-US" smtClean="0"/>
              <a:pPr/>
              <a:t>6/10/2020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3772F8-189C-4FBD-8C2F-E030CE6AF7B5}" type="slidenum">
              <a:rPr lang="en-US" smtClean="0"/>
              <a:pPr/>
              <a:t>‹#›</a:t>
            </a:fld>
            <a:endParaRPr lang="en-US"/>
          </a:p>
        </p:txBody>
      </p:sp>
    </p:spTree>
    <p:extLst>
      <p:ext uri="{BB962C8B-B14F-4D97-AF65-F5344CB8AC3E}">
        <p14:creationId xmlns:p14="http://schemas.microsoft.com/office/powerpoint/2010/main" val="2421956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6/10/2020</a:t>
            </a:fld>
            <a:endParaRPr lang="en-US"/>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00200"/>
            <a:ext cx="9144000" cy="2362200"/>
          </a:xfrm>
          <a:solidFill>
            <a:schemeClr val="accent2">
              <a:lumMod val="50000"/>
            </a:schemeClr>
          </a:solidFill>
        </p:spPr>
        <p:txBody>
          <a:bodyPr>
            <a:noAutofit/>
          </a:bodyPr>
          <a:lstStyle/>
          <a:p>
            <a:r>
              <a:rPr lang="en-US" sz="3600" b="1" dirty="0" smtClean="0">
                <a:solidFill>
                  <a:schemeClr val="bg1"/>
                </a:solidFill>
              </a:rPr>
              <a:t>National Consultation on</a:t>
            </a:r>
            <a:br>
              <a:rPr lang="en-US" sz="3600" b="1" dirty="0" smtClean="0">
                <a:solidFill>
                  <a:schemeClr val="bg1"/>
                </a:solidFill>
              </a:rPr>
            </a:br>
            <a:r>
              <a:rPr lang="en-US" sz="3600" b="1" dirty="0" smtClean="0">
                <a:solidFill>
                  <a:schemeClr val="bg1"/>
                </a:solidFill>
              </a:rPr>
              <a:t>Community Action for Health </a:t>
            </a:r>
            <a:r>
              <a:rPr lang="en-US" sz="4000" b="1" dirty="0" smtClean="0">
                <a:solidFill>
                  <a:schemeClr val="bg1"/>
                </a:solidFill>
              </a:rPr>
              <a:t/>
            </a:r>
            <a:br>
              <a:rPr lang="en-US" sz="4000" b="1" dirty="0" smtClean="0">
                <a:solidFill>
                  <a:schemeClr val="bg1"/>
                </a:solidFill>
              </a:rPr>
            </a:br>
            <a:r>
              <a:rPr lang="en-US" sz="2400" b="1" dirty="0" smtClean="0">
                <a:solidFill>
                  <a:schemeClr val="bg1"/>
                </a:solidFill>
              </a:rPr>
              <a:t>11</a:t>
            </a:r>
            <a:r>
              <a:rPr lang="en-US" sz="2400" b="1" baseline="30000" dirty="0" smtClean="0">
                <a:solidFill>
                  <a:schemeClr val="bg1"/>
                </a:solidFill>
              </a:rPr>
              <a:t>th</a:t>
            </a:r>
            <a:r>
              <a:rPr lang="en-US" sz="2400" b="1" dirty="0" smtClean="0">
                <a:solidFill>
                  <a:schemeClr val="bg1"/>
                </a:solidFill>
              </a:rPr>
              <a:t> -12</a:t>
            </a:r>
            <a:r>
              <a:rPr lang="en-US" sz="2400" b="1" baseline="30000" dirty="0" smtClean="0">
                <a:solidFill>
                  <a:schemeClr val="bg1"/>
                </a:solidFill>
              </a:rPr>
              <a:t>th</a:t>
            </a:r>
            <a:r>
              <a:rPr lang="en-US" sz="2400" b="1" dirty="0" smtClean="0">
                <a:solidFill>
                  <a:schemeClr val="bg1"/>
                </a:solidFill>
              </a:rPr>
              <a:t> March 2019</a:t>
            </a:r>
            <a:r>
              <a:rPr lang="en-US" sz="2800" b="1" dirty="0" smtClean="0">
                <a:solidFill>
                  <a:schemeClr val="bg1"/>
                </a:solidFill>
              </a:rPr>
              <a:t/>
            </a:r>
            <a:br>
              <a:rPr lang="en-US" sz="2800" b="1" dirty="0" smtClean="0">
                <a:solidFill>
                  <a:schemeClr val="bg1"/>
                </a:solidFill>
              </a:rPr>
            </a:br>
            <a:r>
              <a:rPr lang="en-US" sz="3200" b="1" dirty="0" smtClean="0">
                <a:solidFill>
                  <a:schemeClr val="bg1"/>
                </a:solidFill>
              </a:rPr>
              <a:t>H&amp;WCs- Monitoring by VHSNC Members –Assam</a:t>
            </a:r>
            <a:endParaRPr lang="en-US" sz="2800" b="1" dirty="0">
              <a:solidFill>
                <a:schemeClr val="bg1"/>
              </a:solidFill>
            </a:endParaRPr>
          </a:p>
        </p:txBody>
      </p:sp>
      <p:pic>
        <p:nvPicPr>
          <p:cNvPr id="2062" name="Picture 6"/>
          <p:cNvPicPr>
            <a:picLocks noChangeAspect="1" noChangeArrowheads="1"/>
          </p:cNvPicPr>
          <p:nvPr/>
        </p:nvPicPr>
        <p:blipFill>
          <a:blip r:embed="rId2"/>
          <a:srcRect/>
          <a:stretch>
            <a:fillRect/>
          </a:stretch>
        </p:blipFill>
        <p:spPr bwMode="auto">
          <a:xfrm>
            <a:off x="0" y="152400"/>
            <a:ext cx="1447800" cy="1447800"/>
          </a:xfrm>
          <a:prstGeom prst="rect">
            <a:avLst/>
          </a:prstGeom>
          <a:noFill/>
        </p:spPr>
      </p:pic>
      <p:pic>
        <p:nvPicPr>
          <p:cNvPr id="2061" name="Picture 8"/>
          <p:cNvPicPr>
            <a:picLocks noChangeAspect="1" noChangeArrowheads="1"/>
          </p:cNvPicPr>
          <p:nvPr/>
        </p:nvPicPr>
        <p:blipFill>
          <a:blip r:embed="rId3"/>
          <a:srcRect/>
          <a:stretch>
            <a:fillRect/>
          </a:stretch>
        </p:blipFill>
        <p:spPr bwMode="auto">
          <a:xfrm>
            <a:off x="1600200" y="152400"/>
            <a:ext cx="1447800" cy="1447800"/>
          </a:xfrm>
          <a:prstGeom prst="rect">
            <a:avLst/>
          </a:prstGeom>
          <a:noFill/>
        </p:spPr>
      </p:pic>
      <p:pic>
        <p:nvPicPr>
          <p:cNvPr id="2060" name="Picture 10"/>
          <p:cNvPicPr>
            <a:picLocks noChangeAspect="1" noChangeArrowheads="1"/>
          </p:cNvPicPr>
          <p:nvPr/>
        </p:nvPicPr>
        <p:blipFill>
          <a:blip r:embed="rId4"/>
          <a:srcRect/>
          <a:stretch>
            <a:fillRect/>
          </a:stretch>
        </p:blipFill>
        <p:spPr bwMode="auto">
          <a:xfrm>
            <a:off x="3139283" y="152400"/>
            <a:ext cx="1432719" cy="1432719"/>
          </a:xfrm>
          <a:prstGeom prst="rect">
            <a:avLst/>
          </a:prstGeom>
          <a:noFill/>
        </p:spPr>
      </p:pic>
      <p:pic>
        <p:nvPicPr>
          <p:cNvPr id="2059" name="Picture 12"/>
          <p:cNvPicPr>
            <a:picLocks noChangeAspect="1" noChangeArrowheads="1"/>
          </p:cNvPicPr>
          <p:nvPr/>
        </p:nvPicPr>
        <p:blipFill>
          <a:blip r:embed="rId5"/>
          <a:srcRect/>
          <a:stretch>
            <a:fillRect/>
          </a:stretch>
        </p:blipFill>
        <p:spPr bwMode="auto">
          <a:xfrm>
            <a:off x="4602166" y="5181606"/>
            <a:ext cx="1417637" cy="1417637"/>
          </a:xfrm>
          <a:prstGeom prst="rect">
            <a:avLst/>
          </a:prstGeom>
          <a:noFill/>
        </p:spPr>
      </p:pic>
      <p:pic>
        <p:nvPicPr>
          <p:cNvPr id="2058" name="Picture 14"/>
          <p:cNvPicPr>
            <a:picLocks noChangeAspect="1" noChangeArrowheads="1"/>
          </p:cNvPicPr>
          <p:nvPr/>
        </p:nvPicPr>
        <p:blipFill>
          <a:blip r:embed="rId6"/>
          <a:srcRect/>
          <a:stretch>
            <a:fillRect/>
          </a:stretch>
        </p:blipFill>
        <p:spPr bwMode="auto">
          <a:xfrm>
            <a:off x="6126957" y="5181600"/>
            <a:ext cx="1493044" cy="1447800"/>
          </a:xfrm>
          <a:prstGeom prst="rect">
            <a:avLst/>
          </a:prstGeom>
          <a:noFill/>
        </p:spPr>
      </p:pic>
      <p:pic>
        <p:nvPicPr>
          <p:cNvPr id="2057" name="Picture 16"/>
          <p:cNvPicPr>
            <a:picLocks noChangeAspect="1" noChangeArrowheads="1"/>
          </p:cNvPicPr>
          <p:nvPr/>
        </p:nvPicPr>
        <p:blipFill>
          <a:blip r:embed="rId7"/>
          <a:srcRect/>
          <a:stretch>
            <a:fillRect/>
          </a:stretch>
        </p:blipFill>
        <p:spPr bwMode="auto">
          <a:xfrm>
            <a:off x="7696200" y="5181600"/>
            <a:ext cx="1447800" cy="1447800"/>
          </a:xfrm>
          <a:prstGeom prst="rect">
            <a:avLst/>
          </a:prstGeom>
          <a:noFill/>
        </p:spPr>
      </p:pic>
      <p:sp>
        <p:nvSpPr>
          <p:cNvPr id="2063" name="Rectangle 15"/>
          <p:cNvSpPr>
            <a:spLocks noChangeArrowheads="1"/>
          </p:cNvSpPr>
          <p:nvPr/>
        </p:nvSpPr>
        <p:spPr bwMode="auto">
          <a:xfrm>
            <a:off x="2"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64" name="Rectangle 16"/>
          <p:cNvSpPr>
            <a:spLocks noChangeArrowheads="1"/>
          </p:cNvSpPr>
          <p:nvPr/>
        </p:nvSpPr>
        <p:spPr bwMode="auto">
          <a:xfrm>
            <a:off x="2" y="594360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0"/>
          <p:cNvSpPr/>
          <p:nvPr/>
        </p:nvSpPr>
        <p:spPr>
          <a:xfrm>
            <a:off x="0" y="3962400"/>
            <a:ext cx="9144000" cy="1015663"/>
          </a:xfrm>
          <a:prstGeom prst="rect">
            <a:avLst/>
          </a:prstGeom>
          <a:solidFill>
            <a:schemeClr val="tx2">
              <a:lumMod val="75000"/>
            </a:schemeClr>
          </a:solidFill>
        </p:spPr>
        <p:txBody>
          <a:bodyPr wrap="square">
            <a:spAutoFit/>
          </a:bodyPr>
          <a:lstStyle/>
          <a:p>
            <a:pPr algn="ctr"/>
            <a:r>
              <a:rPr lang="en-US" sz="2000" b="1" dirty="0" smtClean="0">
                <a:solidFill>
                  <a:schemeClr val="bg1"/>
                </a:solidFill>
              </a:rPr>
              <a:t>Presentation by:</a:t>
            </a:r>
          </a:p>
          <a:p>
            <a:pPr algn="ctr"/>
            <a:r>
              <a:rPr lang="en-US" sz="2000" b="1" dirty="0" smtClean="0">
                <a:solidFill>
                  <a:schemeClr val="bg1"/>
                </a:solidFill>
              </a:rPr>
              <a:t>Dr. </a:t>
            </a:r>
            <a:r>
              <a:rPr lang="en-US" sz="2000" b="1" dirty="0" err="1" smtClean="0">
                <a:solidFill>
                  <a:schemeClr val="bg1"/>
                </a:solidFill>
              </a:rPr>
              <a:t>Pranjal</a:t>
            </a:r>
            <a:r>
              <a:rPr lang="en-US" sz="2000" b="1" dirty="0" smtClean="0">
                <a:solidFill>
                  <a:schemeClr val="bg1"/>
                </a:solidFill>
              </a:rPr>
              <a:t> </a:t>
            </a:r>
            <a:r>
              <a:rPr lang="en-US" sz="2000" b="1" dirty="0" err="1" smtClean="0">
                <a:solidFill>
                  <a:schemeClr val="bg1"/>
                </a:solidFill>
              </a:rPr>
              <a:t>Tamuli</a:t>
            </a:r>
            <a:r>
              <a:rPr lang="en-US" sz="2000" b="1" dirty="0" smtClean="0">
                <a:solidFill>
                  <a:schemeClr val="bg1"/>
                </a:solidFill>
              </a:rPr>
              <a:t> – SPO, NCD, NHM Assam</a:t>
            </a:r>
          </a:p>
          <a:p>
            <a:pPr algn="ctr"/>
            <a:r>
              <a:rPr lang="en-US" sz="2000" b="1" dirty="0" smtClean="0">
                <a:solidFill>
                  <a:schemeClr val="bg1"/>
                </a:solidFill>
              </a:rPr>
              <a:t>Mr. </a:t>
            </a:r>
            <a:r>
              <a:rPr lang="en-US" sz="2000" b="1" dirty="0" err="1" smtClean="0">
                <a:solidFill>
                  <a:schemeClr val="bg1"/>
                </a:solidFill>
              </a:rPr>
              <a:t>Partha</a:t>
            </a:r>
            <a:r>
              <a:rPr lang="en-US" sz="2000" b="1" dirty="0" smtClean="0">
                <a:solidFill>
                  <a:schemeClr val="bg1"/>
                </a:solidFill>
              </a:rPr>
              <a:t> </a:t>
            </a:r>
            <a:r>
              <a:rPr lang="en-US" sz="2000" b="1" dirty="0" err="1" smtClean="0">
                <a:solidFill>
                  <a:schemeClr val="bg1"/>
                </a:solidFill>
              </a:rPr>
              <a:t>Saikia</a:t>
            </a:r>
            <a:r>
              <a:rPr lang="en-US" sz="2000" b="1" dirty="0" smtClean="0">
                <a:solidFill>
                  <a:schemeClr val="bg1"/>
                </a:solidFill>
              </a:rPr>
              <a:t> – State Community </a:t>
            </a:r>
            <a:r>
              <a:rPr lang="en-US" sz="2000" b="1" dirty="0" err="1" smtClean="0">
                <a:solidFill>
                  <a:schemeClr val="bg1"/>
                </a:solidFill>
              </a:rPr>
              <a:t>Mobilizer</a:t>
            </a:r>
            <a:r>
              <a:rPr lang="en-US" sz="2000" b="1" dirty="0" smtClean="0">
                <a:solidFill>
                  <a:schemeClr val="bg1"/>
                </a:solidFill>
              </a:rPr>
              <a:t>, NHM Assam</a:t>
            </a:r>
            <a:endParaRPr lang="en-US" sz="20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667006"/>
            <a:ext cx="9144000" cy="830997"/>
          </a:xfrm>
          <a:prstGeom prst="rect">
            <a:avLst/>
          </a:prstGeom>
          <a:solidFill>
            <a:schemeClr val="accent2">
              <a:lumMod val="75000"/>
            </a:schemeClr>
          </a:solidFill>
        </p:spPr>
        <p:txBody>
          <a:bodyPr wrap="square">
            <a:spAutoFit/>
          </a:bodyPr>
          <a:lstStyle/>
          <a:p>
            <a:pPr algn="ctr"/>
            <a:r>
              <a:rPr lang="en-US" sz="2400" b="1" dirty="0" smtClean="0">
                <a:solidFill>
                  <a:schemeClr val="bg1"/>
                </a:solidFill>
              </a:rPr>
              <a:t>THE COMMUNITY FEEDBACK FORM</a:t>
            </a:r>
          </a:p>
          <a:p>
            <a:pPr algn="ctr"/>
            <a:r>
              <a:rPr lang="en-US" sz="2400" b="1" dirty="0" smtClean="0">
                <a:solidFill>
                  <a:schemeClr val="bg1"/>
                </a:solidFill>
              </a:rPr>
              <a:t>- AN EDUCATIONAL PICTORIAL TOOLKIT FOR ASSESSING THE H&amp;WC </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85803"/>
            <a:ext cx="8610600" cy="5632311"/>
          </a:xfrm>
          <a:prstGeom prst="rect">
            <a:avLst/>
          </a:prstGeom>
        </p:spPr>
        <p:txBody>
          <a:bodyPr wrap="square">
            <a:spAutoFit/>
          </a:bodyPr>
          <a:lstStyle/>
          <a:p>
            <a:pPr algn="just" eaLnBrk="0" fontAlgn="base" hangingPunct="0">
              <a:spcBef>
                <a:spcPct val="0"/>
              </a:spcBef>
              <a:spcAft>
                <a:spcPct val="0"/>
              </a:spcAft>
              <a:buFontTx/>
              <a:buChar char="•"/>
            </a:pPr>
            <a:r>
              <a:rPr lang="en-US" b="1" dirty="0" smtClean="0"/>
              <a:t>H&amp;WC Monitoring by VHSNC members under Community Action for Health is training the VHSNC members on a feedback form and monitor an H&amp;WCs resources and functionality. </a:t>
            </a:r>
            <a:r>
              <a:rPr lang="en-US" b="1" dirty="0" smtClean="0">
                <a:latin typeface="Calibri" pitchFamily="34" charset="0"/>
                <a:ea typeface="Times New Roman" pitchFamily="18" charset="0"/>
                <a:cs typeface="Times New Roman" pitchFamily="18" charset="0"/>
              </a:rPr>
              <a:t>The community feedback form is centered towards the community ownership of health services ensuring community participation which also acts as a bi- monthly social audit system. </a:t>
            </a:r>
            <a:r>
              <a:rPr lang="en-US" dirty="0" smtClean="0">
                <a:latin typeface="Calibri" pitchFamily="34" charset="0"/>
                <a:ea typeface="Times New Roman" pitchFamily="18" charset="0"/>
                <a:cs typeface="Times New Roman" pitchFamily="18" charset="0"/>
              </a:rPr>
              <a:t>A great opportunity to introduce the services availed by NHM to the community under </a:t>
            </a:r>
            <a:r>
              <a:rPr lang="en-US" dirty="0" err="1" smtClean="0">
                <a:latin typeface="Calibri" pitchFamily="34" charset="0"/>
                <a:ea typeface="Times New Roman" pitchFamily="18" charset="0"/>
                <a:cs typeface="Times New Roman" pitchFamily="18" charset="0"/>
              </a:rPr>
              <a:t>Ayushman</a:t>
            </a:r>
            <a:r>
              <a:rPr lang="en-US" dirty="0" smtClean="0">
                <a:latin typeface="Calibri" pitchFamily="34" charset="0"/>
                <a:ea typeface="Times New Roman" pitchFamily="18" charset="0"/>
                <a:cs typeface="Times New Roman" pitchFamily="18" charset="0"/>
              </a:rPr>
              <a:t> Bharat initiative.</a:t>
            </a:r>
          </a:p>
          <a:p>
            <a:pPr algn="just" eaLnBrk="0" fontAlgn="base" hangingPunct="0">
              <a:spcBef>
                <a:spcPct val="0"/>
              </a:spcBef>
              <a:spcAft>
                <a:spcPct val="0"/>
              </a:spcAft>
              <a:buFontTx/>
              <a:buChar char="•"/>
            </a:pPr>
            <a:endParaRPr lang="en-US" b="1" dirty="0" smtClean="0">
              <a:latin typeface="Calibri" pitchFamily="34" charset="0"/>
              <a:ea typeface="Times New Roman" pitchFamily="18" charset="0"/>
              <a:cs typeface="Times New Roman" pitchFamily="18" charset="0"/>
            </a:endParaRPr>
          </a:p>
          <a:p>
            <a:pPr algn="just" eaLnBrk="0" fontAlgn="base" hangingPunct="0">
              <a:spcBef>
                <a:spcPct val="0"/>
              </a:spcBef>
              <a:spcAft>
                <a:spcPct val="0"/>
              </a:spcAft>
              <a:buFontTx/>
              <a:buChar char="•"/>
            </a:pPr>
            <a:r>
              <a:rPr lang="en-US" b="1" dirty="0" smtClean="0">
                <a:latin typeface="Calibri" pitchFamily="34" charset="0"/>
                <a:ea typeface="Times New Roman" pitchFamily="18" charset="0"/>
                <a:cs typeface="Times New Roman" pitchFamily="18" charset="0"/>
              </a:rPr>
              <a:t>Districts Covered:  </a:t>
            </a:r>
            <a:r>
              <a:rPr lang="en-US" dirty="0" smtClean="0"/>
              <a:t>All 7 </a:t>
            </a:r>
            <a:r>
              <a:rPr lang="en-US" dirty="0" err="1" smtClean="0"/>
              <a:t>aspirational</a:t>
            </a:r>
            <a:r>
              <a:rPr lang="en-US" dirty="0" smtClean="0"/>
              <a:t> districts.</a:t>
            </a:r>
          </a:p>
          <a:p>
            <a:pPr algn="just" eaLnBrk="0" fontAlgn="base" hangingPunct="0">
              <a:spcBef>
                <a:spcPct val="0"/>
              </a:spcBef>
              <a:spcAft>
                <a:spcPct val="0"/>
              </a:spcAft>
              <a:buFontTx/>
              <a:buChar char="•"/>
            </a:pPr>
            <a:endParaRPr lang="en-US" b="1" dirty="0" smtClean="0">
              <a:latin typeface="Calibri" pitchFamily="34" charset="0"/>
              <a:ea typeface="Times New Roman" pitchFamily="18" charset="0"/>
              <a:cs typeface="Times New Roman" pitchFamily="18" charset="0"/>
            </a:endParaRPr>
          </a:p>
          <a:p>
            <a:pPr algn="just" eaLnBrk="0" fontAlgn="base" hangingPunct="0">
              <a:spcBef>
                <a:spcPct val="0"/>
              </a:spcBef>
              <a:spcAft>
                <a:spcPct val="0"/>
              </a:spcAft>
              <a:buFontTx/>
              <a:buChar char="•"/>
            </a:pPr>
            <a:r>
              <a:rPr lang="en-US" b="1" dirty="0" smtClean="0">
                <a:latin typeface="Calibri" pitchFamily="34" charset="0"/>
                <a:ea typeface="Times New Roman" pitchFamily="18" charset="0"/>
                <a:cs typeface="Times New Roman" pitchFamily="18" charset="0"/>
              </a:rPr>
              <a:t>H&amp;WC assessment: </a:t>
            </a:r>
            <a:r>
              <a:rPr lang="en-US" dirty="0" smtClean="0">
                <a:latin typeface="Calibri" pitchFamily="34" charset="0"/>
                <a:ea typeface="Times New Roman" pitchFamily="18" charset="0"/>
                <a:cs typeface="Times New Roman" pitchFamily="18" charset="0"/>
              </a:rPr>
              <a:t>The feedback form is a pictorial toolkit for assessing the availability &amp; functionality of a Health &amp; Wellness Center as well as the community feedback on services. </a:t>
            </a:r>
          </a:p>
          <a:p>
            <a:pPr algn="just" eaLnBrk="0" fontAlgn="base" hangingPunct="0">
              <a:spcBef>
                <a:spcPct val="0"/>
              </a:spcBef>
              <a:spcAft>
                <a:spcPct val="0"/>
              </a:spcAft>
              <a:buFontTx/>
              <a:buChar char="•"/>
            </a:pPr>
            <a:endParaRPr lang="en-US" dirty="0" smtClean="0">
              <a:latin typeface="Calibri" pitchFamily="34" charset="0"/>
              <a:ea typeface="Times New Roman" pitchFamily="18" charset="0"/>
              <a:cs typeface="Times New Roman" pitchFamily="18" charset="0"/>
            </a:endParaRPr>
          </a:p>
          <a:p>
            <a:pPr algn="just" eaLnBrk="0" fontAlgn="base" hangingPunct="0">
              <a:spcBef>
                <a:spcPct val="0"/>
              </a:spcBef>
              <a:spcAft>
                <a:spcPct val="0"/>
              </a:spcAft>
              <a:buFontTx/>
              <a:buChar char="•"/>
            </a:pPr>
            <a:r>
              <a:rPr lang="en-US" b="1" dirty="0" smtClean="0">
                <a:latin typeface="Calibri" pitchFamily="34" charset="0"/>
                <a:ea typeface="Times New Roman" pitchFamily="18" charset="0"/>
                <a:cs typeface="Times New Roman" pitchFamily="18" charset="0"/>
              </a:rPr>
              <a:t>An educational Tool: </a:t>
            </a:r>
            <a:r>
              <a:rPr lang="en-US" dirty="0" smtClean="0">
                <a:latin typeface="Calibri" pitchFamily="34" charset="0"/>
                <a:ea typeface="Times New Roman" pitchFamily="18" charset="0"/>
                <a:cs typeface="Times New Roman" pitchFamily="18" charset="0"/>
              </a:rPr>
              <a:t>The feedback form itself serves as an IEC material. </a:t>
            </a:r>
          </a:p>
          <a:p>
            <a:pPr algn="just" eaLnBrk="0" fontAlgn="base" hangingPunct="0">
              <a:spcBef>
                <a:spcPct val="0"/>
              </a:spcBef>
              <a:spcAft>
                <a:spcPct val="0"/>
              </a:spcAft>
              <a:buFontTx/>
              <a:buChar char="•"/>
            </a:pPr>
            <a:endParaRPr lang="en-US" b="1" dirty="0" smtClean="0">
              <a:latin typeface="Calibri" pitchFamily="34" charset="0"/>
              <a:cs typeface="Times New Roman" pitchFamily="18" charset="0"/>
            </a:endParaRPr>
          </a:p>
          <a:p>
            <a:pPr algn="just" eaLnBrk="0" fontAlgn="base" hangingPunct="0">
              <a:spcBef>
                <a:spcPct val="0"/>
              </a:spcBef>
              <a:spcAft>
                <a:spcPct val="0"/>
              </a:spcAft>
              <a:buFontTx/>
              <a:buChar char="•"/>
            </a:pPr>
            <a:r>
              <a:rPr lang="en-US" b="1" dirty="0" smtClean="0"/>
              <a:t> </a:t>
            </a:r>
            <a:r>
              <a:rPr lang="en-US" dirty="0" smtClean="0"/>
              <a:t>Districts have rolled out trainings and also assessments of H&amp;WC by VHSNC members are being done. The responses recorded are collected via a H&amp;WC tracker.</a:t>
            </a:r>
          </a:p>
          <a:p>
            <a:pPr algn="just" eaLnBrk="0" fontAlgn="base" hangingPunct="0">
              <a:spcBef>
                <a:spcPct val="0"/>
              </a:spcBef>
              <a:spcAft>
                <a:spcPct val="0"/>
              </a:spcAft>
              <a:buFontTx/>
              <a:buChar char="•"/>
            </a:pPr>
            <a:endParaRPr lang="en-US" dirty="0" smtClean="0"/>
          </a:p>
          <a:p>
            <a:pPr algn="just" eaLnBrk="0" fontAlgn="base" hangingPunct="0">
              <a:spcBef>
                <a:spcPct val="0"/>
              </a:spcBef>
              <a:spcAft>
                <a:spcPct val="0"/>
              </a:spcAft>
              <a:buFontTx/>
              <a:buChar char="•"/>
            </a:pPr>
            <a:r>
              <a:rPr lang="en-US" dirty="0" smtClean="0"/>
              <a:t>The recorded responses are actionable either to be solved locally or higher authority via  proper channel. </a:t>
            </a:r>
          </a:p>
        </p:txBody>
      </p:sp>
      <p:sp>
        <p:nvSpPr>
          <p:cNvPr id="3" name="Rectangle 2"/>
          <p:cNvSpPr/>
          <p:nvPr/>
        </p:nvSpPr>
        <p:spPr>
          <a:xfrm>
            <a:off x="0" y="0"/>
            <a:ext cx="9144000" cy="523220"/>
          </a:xfrm>
          <a:prstGeom prst="rect">
            <a:avLst/>
          </a:prstGeom>
          <a:solidFill>
            <a:schemeClr val="accent2">
              <a:lumMod val="75000"/>
            </a:schemeClr>
          </a:solidFill>
        </p:spPr>
        <p:txBody>
          <a:bodyPr wrap="square">
            <a:spAutoFit/>
          </a:bodyPr>
          <a:lstStyle/>
          <a:p>
            <a:pPr algn="ctr" fontAlgn="base">
              <a:spcBef>
                <a:spcPct val="0"/>
              </a:spcBef>
              <a:spcAft>
                <a:spcPct val="0"/>
              </a:spcAft>
            </a:pPr>
            <a:r>
              <a:rPr lang="en-US" sz="2800" b="1" dirty="0" smtClean="0">
                <a:solidFill>
                  <a:schemeClr val="bg1"/>
                </a:solidFill>
              </a:rPr>
              <a:t>WHAT IS H&amp;WC MONITORING BY VHSNC MEMBERS?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584775"/>
          </a:xfrm>
          <a:prstGeom prst="rect">
            <a:avLst/>
          </a:prstGeom>
          <a:solidFill>
            <a:schemeClr val="accent2">
              <a:lumMod val="75000"/>
            </a:schemeClr>
          </a:solidFill>
        </p:spPr>
        <p:txBody>
          <a:bodyPr wrap="square">
            <a:spAutoFit/>
          </a:bodyPr>
          <a:lstStyle/>
          <a:p>
            <a:pPr algn="ctr"/>
            <a:r>
              <a:rPr lang="en-US" sz="3200" b="1" dirty="0" smtClean="0">
                <a:solidFill>
                  <a:schemeClr val="bg1"/>
                </a:solidFill>
              </a:rPr>
              <a:t>STAFF AVAILABILITY</a:t>
            </a:r>
            <a:endParaRPr lang="en-US" sz="3200" dirty="0">
              <a:solidFill>
                <a:schemeClr val="bg1"/>
              </a:solidFill>
            </a:endParaRPr>
          </a:p>
        </p:txBody>
      </p:sp>
      <p:pic>
        <p:nvPicPr>
          <p:cNvPr id="15369" name="Picture 9" descr="D:\Desktop\CAH CAH\New Picture (14).bmp"/>
          <p:cNvPicPr>
            <a:picLocks noChangeAspect="1" noChangeArrowheads="1"/>
          </p:cNvPicPr>
          <p:nvPr/>
        </p:nvPicPr>
        <p:blipFill>
          <a:blip r:embed="rId2"/>
          <a:srcRect/>
          <a:stretch>
            <a:fillRect/>
          </a:stretch>
        </p:blipFill>
        <p:spPr bwMode="auto">
          <a:xfrm>
            <a:off x="457200" y="838200"/>
            <a:ext cx="8229600" cy="57912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srcRect/>
          <a:stretch>
            <a:fillRect/>
          </a:stretch>
        </p:blipFill>
        <p:spPr bwMode="auto">
          <a:xfrm>
            <a:off x="530647" y="990600"/>
            <a:ext cx="8195349" cy="4572000"/>
          </a:xfrm>
          <a:prstGeom prst="rect">
            <a:avLst/>
          </a:prstGeom>
          <a:noFill/>
          <a:ln w="9525">
            <a:noFill/>
            <a:miter lim="800000"/>
            <a:headEnd/>
            <a:tailEnd/>
          </a:ln>
          <a:effectLst/>
        </p:spPr>
      </p:pic>
      <p:sp>
        <p:nvSpPr>
          <p:cNvPr id="5" name="Rectangle 4"/>
          <p:cNvSpPr/>
          <p:nvPr/>
        </p:nvSpPr>
        <p:spPr>
          <a:xfrm>
            <a:off x="0" y="0"/>
            <a:ext cx="9144000" cy="584775"/>
          </a:xfrm>
          <a:prstGeom prst="rect">
            <a:avLst/>
          </a:prstGeom>
          <a:solidFill>
            <a:schemeClr val="accent2">
              <a:lumMod val="75000"/>
            </a:schemeClr>
          </a:solidFill>
        </p:spPr>
        <p:txBody>
          <a:bodyPr wrap="square">
            <a:spAutoFit/>
          </a:bodyPr>
          <a:lstStyle/>
          <a:p>
            <a:pPr algn="ctr"/>
            <a:r>
              <a:rPr lang="en-US" sz="3200" b="1" dirty="0" smtClean="0">
                <a:solidFill>
                  <a:schemeClr val="bg1"/>
                </a:solidFill>
              </a:rPr>
              <a:t>STAFF AVAILABILITY</a:t>
            </a:r>
            <a:endParaRPr lang="en-US" sz="3200"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srcRect/>
          <a:stretch>
            <a:fillRect/>
          </a:stretch>
        </p:blipFill>
        <p:spPr bwMode="auto">
          <a:xfrm>
            <a:off x="609600" y="838200"/>
            <a:ext cx="8001000" cy="5715000"/>
          </a:xfrm>
          <a:prstGeom prst="rect">
            <a:avLst/>
          </a:prstGeom>
          <a:noFill/>
          <a:ln w="9525">
            <a:noFill/>
            <a:miter lim="800000"/>
            <a:headEnd/>
            <a:tailEnd/>
          </a:ln>
          <a:effectLst/>
        </p:spPr>
      </p:pic>
      <p:sp>
        <p:nvSpPr>
          <p:cNvPr id="3" name="Rectangle 2"/>
          <p:cNvSpPr/>
          <p:nvPr/>
        </p:nvSpPr>
        <p:spPr>
          <a:xfrm>
            <a:off x="0" y="0"/>
            <a:ext cx="9144000" cy="461665"/>
          </a:xfrm>
          <a:prstGeom prst="rect">
            <a:avLst/>
          </a:prstGeom>
          <a:solidFill>
            <a:schemeClr val="accent2">
              <a:lumMod val="75000"/>
            </a:schemeClr>
          </a:solidFill>
        </p:spPr>
        <p:txBody>
          <a:bodyPr wrap="square">
            <a:spAutoFit/>
          </a:bodyPr>
          <a:lstStyle/>
          <a:p>
            <a:pPr algn="ctr"/>
            <a:r>
              <a:rPr lang="en-US" sz="2400" b="1" dirty="0" smtClean="0">
                <a:solidFill>
                  <a:schemeClr val="bg1"/>
                </a:solidFill>
              </a:rPr>
              <a:t>INFRASTRUCTURE </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srcRect/>
          <a:stretch>
            <a:fillRect/>
          </a:stretch>
        </p:blipFill>
        <p:spPr bwMode="auto">
          <a:xfrm>
            <a:off x="152400" y="990600"/>
            <a:ext cx="8839200" cy="4876800"/>
          </a:xfrm>
          <a:prstGeom prst="rect">
            <a:avLst/>
          </a:prstGeom>
          <a:noFill/>
          <a:ln w="9525">
            <a:noFill/>
            <a:miter lim="800000"/>
            <a:headEnd/>
            <a:tailEnd/>
          </a:ln>
          <a:effectLst/>
        </p:spPr>
      </p:pic>
      <p:sp>
        <p:nvSpPr>
          <p:cNvPr id="4" name="Rectangle 3"/>
          <p:cNvSpPr/>
          <p:nvPr/>
        </p:nvSpPr>
        <p:spPr>
          <a:xfrm>
            <a:off x="0" y="0"/>
            <a:ext cx="9144000" cy="523220"/>
          </a:xfrm>
          <a:prstGeom prst="rect">
            <a:avLst/>
          </a:prstGeom>
          <a:solidFill>
            <a:schemeClr val="accent2">
              <a:lumMod val="75000"/>
            </a:schemeClr>
          </a:solidFill>
        </p:spPr>
        <p:txBody>
          <a:bodyPr wrap="square">
            <a:spAutoFit/>
          </a:bodyPr>
          <a:lstStyle/>
          <a:p>
            <a:pPr algn="ctr"/>
            <a:r>
              <a:rPr lang="en-US" sz="2800" b="1" dirty="0" smtClean="0">
                <a:solidFill>
                  <a:schemeClr val="bg1"/>
                </a:solidFill>
              </a:rPr>
              <a:t>AMENITIES &amp; SIGNAGE </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srcRect/>
          <a:stretch>
            <a:fillRect/>
          </a:stretch>
        </p:blipFill>
        <p:spPr bwMode="auto">
          <a:xfrm>
            <a:off x="381000" y="914400"/>
            <a:ext cx="8382000" cy="5765438"/>
          </a:xfrm>
          <a:prstGeom prst="rect">
            <a:avLst/>
          </a:prstGeom>
          <a:noFill/>
          <a:ln w="9525">
            <a:noFill/>
            <a:miter lim="800000"/>
            <a:headEnd/>
            <a:tailEnd/>
          </a:ln>
          <a:effectLst/>
        </p:spPr>
      </p:pic>
      <p:sp>
        <p:nvSpPr>
          <p:cNvPr id="4" name="Rectangle 3"/>
          <p:cNvSpPr/>
          <p:nvPr/>
        </p:nvSpPr>
        <p:spPr>
          <a:xfrm>
            <a:off x="0" y="0"/>
            <a:ext cx="9144000" cy="523220"/>
          </a:xfrm>
          <a:prstGeom prst="rect">
            <a:avLst/>
          </a:prstGeom>
          <a:solidFill>
            <a:schemeClr val="accent2">
              <a:lumMod val="75000"/>
            </a:schemeClr>
          </a:solidFill>
        </p:spPr>
        <p:txBody>
          <a:bodyPr wrap="square">
            <a:spAutoFit/>
          </a:bodyPr>
          <a:lstStyle/>
          <a:p>
            <a:pPr algn="ctr"/>
            <a:r>
              <a:rPr lang="en-US" sz="2800" b="1" dirty="0" smtClean="0">
                <a:solidFill>
                  <a:schemeClr val="bg1"/>
                </a:solidFill>
              </a:rPr>
              <a:t>INFRASTRUCTURE </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srcRect/>
          <a:stretch>
            <a:fillRect/>
          </a:stretch>
        </p:blipFill>
        <p:spPr bwMode="auto">
          <a:xfrm>
            <a:off x="533400" y="381000"/>
            <a:ext cx="7962900" cy="2362200"/>
          </a:xfrm>
          <a:prstGeom prst="rect">
            <a:avLst/>
          </a:prstGeom>
          <a:noFill/>
          <a:ln w="9525">
            <a:noFill/>
            <a:miter lim="800000"/>
            <a:headEnd/>
            <a:tailEnd/>
          </a:ln>
          <a:effectLst/>
        </p:spPr>
      </p:pic>
      <p:pic>
        <p:nvPicPr>
          <p:cNvPr id="21507" name="Picture 3"/>
          <p:cNvPicPr>
            <a:picLocks noChangeAspect="1" noChangeArrowheads="1"/>
          </p:cNvPicPr>
          <p:nvPr/>
        </p:nvPicPr>
        <p:blipFill>
          <a:blip r:embed="rId3"/>
          <a:srcRect/>
          <a:stretch>
            <a:fillRect/>
          </a:stretch>
        </p:blipFill>
        <p:spPr bwMode="auto">
          <a:xfrm>
            <a:off x="533400" y="2743200"/>
            <a:ext cx="7924800" cy="3886200"/>
          </a:xfrm>
          <a:prstGeom prst="rect">
            <a:avLst/>
          </a:prstGeom>
          <a:noFill/>
          <a:ln w="9525">
            <a:noFill/>
            <a:miter lim="800000"/>
            <a:headEnd/>
            <a:tailEnd/>
          </a:ln>
          <a:effectLst/>
        </p:spPr>
      </p:pic>
      <p:sp>
        <p:nvSpPr>
          <p:cNvPr id="4" name="Rectangle 3"/>
          <p:cNvSpPr/>
          <p:nvPr/>
        </p:nvSpPr>
        <p:spPr>
          <a:xfrm>
            <a:off x="0" y="0"/>
            <a:ext cx="9144000" cy="400110"/>
          </a:xfrm>
          <a:prstGeom prst="rect">
            <a:avLst/>
          </a:prstGeom>
          <a:solidFill>
            <a:schemeClr val="accent2">
              <a:lumMod val="75000"/>
            </a:schemeClr>
          </a:solidFill>
        </p:spPr>
        <p:txBody>
          <a:bodyPr wrap="square">
            <a:spAutoFit/>
          </a:bodyPr>
          <a:lstStyle/>
          <a:p>
            <a:pPr algn="ctr"/>
            <a:r>
              <a:rPr lang="en-US" sz="2000" b="1" dirty="0" smtClean="0">
                <a:solidFill>
                  <a:schemeClr val="bg1"/>
                </a:solidFill>
              </a:rPr>
              <a:t>HEALTH SERVICES</a:t>
            </a:r>
            <a:endParaRPr lang="en-US" sz="2000"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srcRect/>
          <a:stretch>
            <a:fillRect/>
          </a:stretch>
        </p:blipFill>
        <p:spPr bwMode="auto">
          <a:xfrm>
            <a:off x="304800" y="1066800"/>
            <a:ext cx="8534400" cy="5181600"/>
          </a:xfrm>
          <a:prstGeom prst="rect">
            <a:avLst/>
          </a:prstGeom>
          <a:noFill/>
          <a:ln w="9525">
            <a:noFill/>
            <a:miter lim="800000"/>
            <a:headEnd/>
            <a:tailEnd/>
          </a:ln>
          <a:effectLst/>
        </p:spPr>
      </p:pic>
      <p:sp>
        <p:nvSpPr>
          <p:cNvPr id="3" name="Rectangle 2"/>
          <p:cNvSpPr/>
          <p:nvPr/>
        </p:nvSpPr>
        <p:spPr>
          <a:xfrm>
            <a:off x="0" y="0"/>
            <a:ext cx="9144000" cy="461665"/>
          </a:xfrm>
          <a:prstGeom prst="rect">
            <a:avLst/>
          </a:prstGeom>
          <a:solidFill>
            <a:schemeClr val="accent2">
              <a:lumMod val="75000"/>
            </a:schemeClr>
          </a:solidFill>
        </p:spPr>
        <p:txBody>
          <a:bodyPr wrap="square">
            <a:spAutoFit/>
          </a:bodyPr>
          <a:lstStyle/>
          <a:p>
            <a:pPr algn="ctr"/>
            <a:r>
              <a:rPr lang="en-US" sz="2400" b="1" dirty="0" smtClean="0">
                <a:solidFill>
                  <a:schemeClr val="bg1"/>
                </a:solidFill>
              </a:rPr>
              <a:t>HEALTH SERVICES</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srcRect/>
          <a:stretch>
            <a:fillRect/>
          </a:stretch>
        </p:blipFill>
        <p:spPr bwMode="auto">
          <a:xfrm>
            <a:off x="381000" y="1066800"/>
            <a:ext cx="8610600" cy="5257800"/>
          </a:xfrm>
          <a:prstGeom prst="rect">
            <a:avLst/>
          </a:prstGeom>
          <a:noFill/>
          <a:ln w="9525">
            <a:noFill/>
            <a:miter lim="800000"/>
            <a:headEnd/>
            <a:tailEnd/>
          </a:ln>
          <a:effectLst/>
        </p:spPr>
      </p:pic>
      <p:sp>
        <p:nvSpPr>
          <p:cNvPr id="3" name="Rectangle 2"/>
          <p:cNvSpPr/>
          <p:nvPr/>
        </p:nvSpPr>
        <p:spPr>
          <a:xfrm>
            <a:off x="0" y="0"/>
            <a:ext cx="9144000" cy="523220"/>
          </a:xfrm>
          <a:prstGeom prst="rect">
            <a:avLst/>
          </a:prstGeom>
          <a:solidFill>
            <a:schemeClr val="accent2">
              <a:lumMod val="75000"/>
            </a:schemeClr>
          </a:solidFill>
        </p:spPr>
        <p:txBody>
          <a:bodyPr wrap="square">
            <a:spAutoFit/>
          </a:bodyPr>
          <a:lstStyle/>
          <a:p>
            <a:pPr algn="ctr"/>
            <a:r>
              <a:rPr lang="en-US" sz="2800" b="1" dirty="0" smtClean="0">
                <a:solidFill>
                  <a:schemeClr val="bg1"/>
                </a:solidFill>
              </a:rPr>
              <a:t>AVAILABILITY OF AMENITIES</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chemeClr val="accent2">
              <a:lumMod val="50000"/>
            </a:schemeClr>
          </a:solidFill>
        </p:spPr>
        <p:txBody>
          <a:bodyPr>
            <a:normAutofit/>
          </a:bodyPr>
          <a:lstStyle/>
          <a:p>
            <a:r>
              <a:rPr lang="en-IN" sz="3200" b="1" dirty="0" smtClean="0">
                <a:solidFill>
                  <a:schemeClr val="bg1"/>
                </a:solidFill>
              </a:rPr>
              <a:t>Comprehensive Primary Health Care(CPHC)</a:t>
            </a:r>
            <a:endParaRPr lang="en-IN" sz="3200" b="1" dirty="0">
              <a:solidFill>
                <a:schemeClr val="bg1"/>
              </a:solidFill>
            </a:endParaRPr>
          </a:p>
        </p:txBody>
      </p:sp>
      <p:sp>
        <p:nvSpPr>
          <p:cNvPr id="3" name="Content Placeholder 2"/>
          <p:cNvSpPr>
            <a:spLocks noGrp="1"/>
          </p:cNvSpPr>
          <p:nvPr>
            <p:ph idx="1"/>
          </p:nvPr>
        </p:nvSpPr>
        <p:spPr/>
        <p:txBody>
          <a:bodyPr/>
          <a:lstStyle/>
          <a:p>
            <a:pPr algn="just"/>
            <a:r>
              <a:rPr lang="en-IN" dirty="0" smtClean="0"/>
              <a:t>As defined by WHO,- </a:t>
            </a:r>
            <a:r>
              <a:rPr lang="en-IN" i="1" dirty="0" smtClean="0">
                <a:solidFill>
                  <a:srgbClr val="002060"/>
                </a:solidFill>
              </a:rPr>
              <a:t>“ Essential Care based on </a:t>
            </a:r>
            <a:r>
              <a:rPr lang="en-IN" i="1" dirty="0" smtClean="0">
                <a:solidFill>
                  <a:srgbClr val="C00000"/>
                </a:solidFill>
              </a:rPr>
              <a:t>Practical, Scientifically sound and Socially acceptable methods</a:t>
            </a:r>
            <a:r>
              <a:rPr lang="en-IN" i="1" dirty="0" smtClean="0">
                <a:solidFill>
                  <a:srgbClr val="002060"/>
                </a:solidFill>
              </a:rPr>
              <a:t> and technology made </a:t>
            </a:r>
            <a:r>
              <a:rPr lang="en-IN" i="1" dirty="0" smtClean="0">
                <a:solidFill>
                  <a:srgbClr val="C00000"/>
                </a:solidFill>
              </a:rPr>
              <a:t>universally accessible</a:t>
            </a:r>
            <a:r>
              <a:rPr lang="en-IN" i="1" dirty="0" smtClean="0">
                <a:solidFill>
                  <a:srgbClr val="002060"/>
                </a:solidFill>
              </a:rPr>
              <a:t> to individuals and families in the community through their full participation and </a:t>
            </a:r>
            <a:r>
              <a:rPr lang="en-IN" i="1" dirty="0" smtClean="0">
                <a:solidFill>
                  <a:srgbClr val="C00000"/>
                </a:solidFill>
              </a:rPr>
              <a:t>at a cost that the community and the country can afford</a:t>
            </a:r>
            <a:r>
              <a:rPr lang="en-IN" i="1" dirty="0" smtClean="0">
                <a:solidFill>
                  <a:srgbClr val="002060"/>
                </a:solidFill>
              </a:rPr>
              <a:t> to maintain at every stage of their development in the spirit of self-reliance and self-determination”</a:t>
            </a:r>
            <a:endParaRPr lang="en-IN" i="1" dirty="0">
              <a:solidFill>
                <a:srgbClr val="00206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srcRect/>
          <a:stretch>
            <a:fillRect/>
          </a:stretch>
        </p:blipFill>
        <p:spPr bwMode="auto">
          <a:xfrm>
            <a:off x="381003" y="762000"/>
            <a:ext cx="8441377" cy="5562600"/>
          </a:xfrm>
          <a:prstGeom prst="rect">
            <a:avLst/>
          </a:prstGeom>
          <a:noFill/>
          <a:ln w="9525">
            <a:noFill/>
            <a:miter lim="800000"/>
            <a:headEnd/>
            <a:tailEnd/>
          </a:ln>
          <a:effectLst/>
        </p:spPr>
      </p:pic>
      <p:sp>
        <p:nvSpPr>
          <p:cNvPr id="3" name="Rectangle 2"/>
          <p:cNvSpPr/>
          <p:nvPr/>
        </p:nvSpPr>
        <p:spPr>
          <a:xfrm>
            <a:off x="0" y="0"/>
            <a:ext cx="9144000" cy="369332"/>
          </a:xfrm>
          <a:prstGeom prst="rect">
            <a:avLst/>
          </a:prstGeom>
          <a:solidFill>
            <a:schemeClr val="accent2">
              <a:lumMod val="75000"/>
            </a:schemeClr>
          </a:solidFill>
        </p:spPr>
        <p:txBody>
          <a:bodyPr wrap="square">
            <a:spAutoFit/>
          </a:bodyPr>
          <a:lstStyle/>
          <a:p>
            <a:pPr algn="ctr"/>
            <a:r>
              <a:rPr lang="en-US" b="1" dirty="0" smtClean="0">
                <a:solidFill>
                  <a:schemeClr val="bg1"/>
                </a:solidFill>
              </a:rPr>
              <a:t>SCREENING OF NCDS</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srcRect/>
          <a:stretch>
            <a:fillRect/>
          </a:stretch>
        </p:blipFill>
        <p:spPr bwMode="auto">
          <a:xfrm>
            <a:off x="228600" y="990600"/>
            <a:ext cx="8747928" cy="5410200"/>
          </a:xfrm>
          <a:prstGeom prst="rect">
            <a:avLst/>
          </a:prstGeom>
          <a:noFill/>
          <a:ln w="9525">
            <a:noFill/>
            <a:miter lim="800000"/>
            <a:headEnd/>
            <a:tailEnd/>
          </a:ln>
          <a:effectLst/>
        </p:spPr>
      </p:pic>
      <p:sp>
        <p:nvSpPr>
          <p:cNvPr id="3" name="Rectangle 2"/>
          <p:cNvSpPr/>
          <p:nvPr/>
        </p:nvSpPr>
        <p:spPr>
          <a:xfrm>
            <a:off x="0" y="0"/>
            <a:ext cx="9144000" cy="400110"/>
          </a:xfrm>
          <a:prstGeom prst="rect">
            <a:avLst/>
          </a:prstGeom>
          <a:solidFill>
            <a:schemeClr val="accent2">
              <a:lumMod val="75000"/>
            </a:schemeClr>
          </a:solidFill>
        </p:spPr>
        <p:txBody>
          <a:bodyPr wrap="square">
            <a:spAutoFit/>
          </a:bodyPr>
          <a:lstStyle/>
          <a:p>
            <a:pPr algn="ctr"/>
            <a:r>
              <a:rPr lang="en-US" sz="2000" b="1" dirty="0" smtClean="0">
                <a:solidFill>
                  <a:schemeClr val="bg1"/>
                </a:solidFill>
              </a:rPr>
              <a:t>MEDICINE AVAILABILITY</a:t>
            </a:r>
            <a:endParaRPr lang="en-US" sz="2000" dirty="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srcRect/>
          <a:stretch>
            <a:fillRect/>
          </a:stretch>
        </p:blipFill>
        <p:spPr bwMode="auto">
          <a:xfrm>
            <a:off x="304800" y="685800"/>
            <a:ext cx="8534400" cy="5874727"/>
          </a:xfrm>
          <a:prstGeom prst="rect">
            <a:avLst/>
          </a:prstGeom>
          <a:noFill/>
          <a:ln w="9525">
            <a:noFill/>
            <a:miter lim="800000"/>
            <a:headEnd/>
            <a:tailEnd/>
          </a:ln>
          <a:effectLst/>
        </p:spPr>
      </p:pic>
      <p:sp>
        <p:nvSpPr>
          <p:cNvPr id="3" name="Rectangle 2"/>
          <p:cNvSpPr/>
          <p:nvPr/>
        </p:nvSpPr>
        <p:spPr>
          <a:xfrm>
            <a:off x="0" y="0"/>
            <a:ext cx="9144000" cy="400110"/>
          </a:xfrm>
          <a:prstGeom prst="rect">
            <a:avLst/>
          </a:prstGeom>
          <a:solidFill>
            <a:schemeClr val="accent2">
              <a:lumMod val="75000"/>
            </a:schemeClr>
          </a:solidFill>
        </p:spPr>
        <p:txBody>
          <a:bodyPr wrap="square">
            <a:spAutoFit/>
          </a:bodyPr>
          <a:lstStyle/>
          <a:p>
            <a:pPr algn="ctr"/>
            <a:r>
              <a:rPr lang="en-US" sz="2000" b="1" dirty="0" smtClean="0">
                <a:solidFill>
                  <a:schemeClr val="bg1"/>
                </a:solidFill>
              </a:rPr>
              <a:t>ACCESSIBILITY &amp; COMMUNITY OUTREACH</a:t>
            </a:r>
            <a:endParaRPr lang="en-US" sz="2000" dirty="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srcRect/>
          <a:stretch>
            <a:fillRect/>
          </a:stretch>
        </p:blipFill>
        <p:spPr bwMode="auto">
          <a:xfrm>
            <a:off x="304800" y="609600"/>
            <a:ext cx="8534400" cy="5943600"/>
          </a:xfrm>
          <a:prstGeom prst="rect">
            <a:avLst/>
          </a:prstGeom>
          <a:noFill/>
          <a:ln w="9525">
            <a:noFill/>
            <a:miter lim="800000"/>
            <a:headEnd/>
            <a:tailEnd/>
          </a:ln>
          <a:effectLst/>
        </p:spPr>
      </p:pic>
      <p:sp>
        <p:nvSpPr>
          <p:cNvPr id="3" name="Rectangle 2"/>
          <p:cNvSpPr/>
          <p:nvPr/>
        </p:nvSpPr>
        <p:spPr>
          <a:xfrm>
            <a:off x="0" y="0"/>
            <a:ext cx="9144000" cy="400110"/>
          </a:xfrm>
          <a:prstGeom prst="rect">
            <a:avLst/>
          </a:prstGeom>
          <a:solidFill>
            <a:schemeClr val="accent2">
              <a:lumMod val="75000"/>
            </a:schemeClr>
          </a:solidFill>
        </p:spPr>
        <p:txBody>
          <a:bodyPr wrap="square">
            <a:spAutoFit/>
          </a:bodyPr>
          <a:lstStyle/>
          <a:p>
            <a:pPr algn="ctr"/>
            <a:r>
              <a:rPr lang="en-US" sz="2000" b="1" dirty="0" smtClean="0">
                <a:solidFill>
                  <a:schemeClr val="bg1"/>
                </a:solidFill>
              </a:rPr>
              <a:t>FEEDBACK FROM PATIENTS</a:t>
            </a:r>
            <a:endParaRPr lang="en-US" sz="2000" dirty="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066800"/>
            <a:ext cx="8686800" cy="1754326"/>
          </a:xfrm>
          <a:prstGeom prst="rect">
            <a:avLst/>
          </a:prstGeom>
        </p:spPr>
        <p:txBody>
          <a:bodyPr wrap="square">
            <a:spAutoFit/>
          </a:bodyPr>
          <a:lstStyle/>
          <a:p>
            <a:r>
              <a:rPr lang="en-US" b="1" dirty="0" smtClean="0"/>
              <a:t>Part E: Discussions with CHO on the findings and filling of gaps if any:</a:t>
            </a:r>
          </a:p>
          <a:p>
            <a:endParaRPr lang="en-US" b="1" dirty="0" smtClean="0"/>
          </a:p>
          <a:p>
            <a:pPr algn="just"/>
            <a:r>
              <a:rPr lang="en-US" dirty="0" smtClean="0"/>
              <a:t>In this part the VHSNC members who will be assessing the HWC will discuss with the CHO on the findings done by the members using the feedback form, request to solve the problem if locally doable otherwise reporting to authority through proper channel. </a:t>
            </a:r>
          </a:p>
          <a:p>
            <a:pPr algn="just"/>
            <a:endParaRPr lang="en-US" dirty="0"/>
          </a:p>
        </p:txBody>
      </p:sp>
      <p:sp>
        <p:nvSpPr>
          <p:cNvPr id="6" name="Rectangle 5"/>
          <p:cNvSpPr/>
          <p:nvPr/>
        </p:nvSpPr>
        <p:spPr>
          <a:xfrm>
            <a:off x="381000" y="2971800"/>
            <a:ext cx="8763000" cy="369332"/>
          </a:xfrm>
          <a:prstGeom prst="rect">
            <a:avLst/>
          </a:prstGeom>
        </p:spPr>
        <p:txBody>
          <a:bodyPr wrap="square">
            <a:spAutoFit/>
          </a:bodyPr>
          <a:lstStyle/>
          <a:p>
            <a:r>
              <a:rPr lang="en-US" b="1" dirty="0" smtClean="0"/>
              <a:t>Part F: Action plan to fill the gap</a:t>
            </a:r>
            <a:endParaRPr lang="en-US" dirty="0"/>
          </a:p>
        </p:txBody>
      </p:sp>
      <p:graphicFrame>
        <p:nvGraphicFramePr>
          <p:cNvPr id="7" name="Table 6"/>
          <p:cNvGraphicFramePr>
            <a:graphicFrameLocks noGrp="1"/>
          </p:cNvGraphicFramePr>
          <p:nvPr/>
        </p:nvGraphicFramePr>
        <p:xfrm>
          <a:off x="381000" y="3581400"/>
          <a:ext cx="8229600" cy="990600"/>
        </p:xfrm>
        <a:graphic>
          <a:graphicData uri="http://schemas.openxmlformats.org/drawingml/2006/table">
            <a:tbl>
              <a:tblPr/>
              <a:tblGrid>
                <a:gridCol w="1645542"/>
                <a:gridCol w="1646172"/>
                <a:gridCol w="1645542"/>
                <a:gridCol w="1646172"/>
                <a:gridCol w="1646172"/>
              </a:tblGrid>
              <a:tr h="360218">
                <a:tc>
                  <a:txBody>
                    <a:bodyPr/>
                    <a:lstStyle/>
                    <a:p>
                      <a:pPr marL="0" marR="0" algn="ctr">
                        <a:lnSpc>
                          <a:spcPct val="115000"/>
                        </a:lnSpc>
                        <a:spcBef>
                          <a:spcPts val="0"/>
                        </a:spcBef>
                        <a:spcAft>
                          <a:spcPts val="0"/>
                        </a:spcAft>
                      </a:pPr>
                      <a:r>
                        <a:rPr lang="en-US" sz="2000" b="1" dirty="0">
                          <a:latin typeface="+mj-lt"/>
                          <a:ea typeface="Calibri"/>
                          <a:cs typeface="Times New Roman"/>
                        </a:rPr>
                        <a:t>Gap identified</a:t>
                      </a:r>
                      <a:endParaRPr lang="en-US" sz="2000" dirty="0">
                        <a:latin typeface="+mj-lt"/>
                        <a:ea typeface="Calibri"/>
                        <a:cs typeface="Times New Roman"/>
                      </a:endParaRPr>
                    </a:p>
                  </a:txBody>
                  <a:tcPr marL="50380" marR="50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latin typeface="+mj-lt"/>
                          <a:ea typeface="Calibri"/>
                          <a:cs typeface="Times New Roman"/>
                        </a:rPr>
                        <a:t>Solution</a:t>
                      </a:r>
                      <a:endParaRPr lang="en-US" sz="2000" dirty="0">
                        <a:latin typeface="+mj-lt"/>
                        <a:ea typeface="Calibri"/>
                        <a:cs typeface="Times New Roman"/>
                      </a:endParaRPr>
                    </a:p>
                  </a:txBody>
                  <a:tcPr marL="50380" marR="50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latin typeface="+mj-lt"/>
                          <a:ea typeface="Calibri"/>
                          <a:cs typeface="Times New Roman"/>
                        </a:rPr>
                        <a:t>Responsibility</a:t>
                      </a:r>
                      <a:endParaRPr lang="en-US" sz="2000" dirty="0">
                        <a:latin typeface="+mj-lt"/>
                        <a:ea typeface="Calibri"/>
                        <a:cs typeface="Times New Roman"/>
                      </a:endParaRPr>
                    </a:p>
                  </a:txBody>
                  <a:tcPr marL="50380" marR="50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latin typeface="+mj-lt"/>
                          <a:ea typeface="Calibri"/>
                          <a:cs typeface="Times New Roman"/>
                        </a:rPr>
                        <a:t>By when</a:t>
                      </a:r>
                      <a:endParaRPr lang="en-US" sz="2000" dirty="0">
                        <a:latin typeface="+mj-lt"/>
                        <a:ea typeface="Calibri"/>
                        <a:cs typeface="Times New Roman"/>
                      </a:endParaRPr>
                    </a:p>
                  </a:txBody>
                  <a:tcPr marL="50380" marR="50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latin typeface="+mj-lt"/>
                          <a:ea typeface="Calibri"/>
                          <a:cs typeface="Times New Roman"/>
                        </a:rPr>
                        <a:t>Action taken </a:t>
                      </a:r>
                      <a:endParaRPr lang="en-US" sz="2000" dirty="0">
                        <a:latin typeface="+mj-lt"/>
                        <a:ea typeface="Calibri"/>
                        <a:cs typeface="Times New Roman"/>
                      </a:endParaRPr>
                    </a:p>
                  </a:txBody>
                  <a:tcPr marL="50380" marR="50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0382">
                <a:tc>
                  <a:txBody>
                    <a:bodyPr/>
                    <a:lstStyle/>
                    <a:p>
                      <a:pPr marL="0" marR="0" algn="ctr">
                        <a:lnSpc>
                          <a:spcPct val="115000"/>
                        </a:lnSpc>
                        <a:spcBef>
                          <a:spcPts val="0"/>
                        </a:spcBef>
                        <a:spcAft>
                          <a:spcPts val="0"/>
                        </a:spcAft>
                      </a:pPr>
                      <a:endParaRPr lang="en-US" sz="800" dirty="0">
                        <a:latin typeface="Calibri"/>
                        <a:ea typeface="Calibri"/>
                        <a:cs typeface="Times New Roman"/>
                      </a:endParaRPr>
                    </a:p>
                  </a:txBody>
                  <a:tcPr marL="50380" marR="50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800" dirty="0">
                        <a:latin typeface="Calibri"/>
                        <a:ea typeface="Calibri"/>
                        <a:cs typeface="Times New Roman"/>
                      </a:endParaRPr>
                    </a:p>
                  </a:txBody>
                  <a:tcPr marL="50380" marR="50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800" dirty="0">
                        <a:latin typeface="Calibri"/>
                        <a:ea typeface="Calibri"/>
                        <a:cs typeface="Times New Roman"/>
                      </a:endParaRPr>
                    </a:p>
                  </a:txBody>
                  <a:tcPr marL="50380" marR="50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800" dirty="0">
                        <a:latin typeface="Calibri"/>
                        <a:ea typeface="Calibri"/>
                        <a:cs typeface="Times New Roman"/>
                      </a:endParaRPr>
                    </a:p>
                  </a:txBody>
                  <a:tcPr marL="50380" marR="50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800" dirty="0">
                        <a:latin typeface="Calibri"/>
                        <a:ea typeface="Calibri"/>
                        <a:cs typeface="Times New Roman"/>
                      </a:endParaRPr>
                    </a:p>
                  </a:txBody>
                  <a:tcPr marL="50380" marR="50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0" y="0"/>
            <a:ext cx="9144000" cy="400110"/>
          </a:xfrm>
          <a:prstGeom prst="rect">
            <a:avLst/>
          </a:prstGeom>
          <a:solidFill>
            <a:schemeClr val="accent2">
              <a:lumMod val="75000"/>
            </a:schemeClr>
          </a:solidFill>
        </p:spPr>
        <p:txBody>
          <a:bodyPr wrap="square">
            <a:spAutoFit/>
          </a:bodyPr>
          <a:lstStyle/>
          <a:p>
            <a:pPr algn="ctr"/>
            <a:r>
              <a:rPr lang="en-US" sz="2000" b="1" dirty="0" smtClean="0">
                <a:solidFill>
                  <a:schemeClr val="bg1"/>
                </a:solidFill>
              </a:rPr>
              <a:t>DISCUSSIONS WITH CHO ON THE FINDINGS AND FILLING OF GAPS IF ANY</a:t>
            </a:r>
            <a:endParaRPr lang="en-US" sz="2000" dirty="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85805"/>
            <a:ext cx="8610600" cy="6370975"/>
          </a:xfrm>
          <a:prstGeom prst="rect">
            <a:avLst/>
          </a:prstGeom>
        </p:spPr>
        <p:txBody>
          <a:bodyPr wrap="square">
            <a:spAutoFit/>
          </a:bodyPr>
          <a:lstStyle/>
          <a:p>
            <a:pPr algn="just" eaLnBrk="0" fontAlgn="base" hangingPunct="0">
              <a:spcBef>
                <a:spcPct val="0"/>
              </a:spcBef>
              <a:spcAft>
                <a:spcPct val="0"/>
              </a:spcAft>
              <a:buFontTx/>
              <a:buChar char="•"/>
            </a:pPr>
            <a:r>
              <a:rPr lang="en-US" sz="2400" b="1" dirty="0" smtClean="0"/>
              <a:t>Bi- Monthly Social Audit by the community.</a:t>
            </a:r>
          </a:p>
          <a:p>
            <a:pPr algn="just" eaLnBrk="0" fontAlgn="base" hangingPunct="0">
              <a:spcBef>
                <a:spcPct val="0"/>
              </a:spcBef>
              <a:spcAft>
                <a:spcPct val="0"/>
              </a:spcAft>
              <a:buFontTx/>
              <a:buChar char="•"/>
            </a:pPr>
            <a:endParaRPr lang="en-US" sz="2400" b="1" dirty="0" smtClean="0"/>
          </a:p>
          <a:p>
            <a:pPr algn="just" eaLnBrk="0" fontAlgn="base" hangingPunct="0">
              <a:spcBef>
                <a:spcPct val="0"/>
              </a:spcBef>
              <a:spcAft>
                <a:spcPct val="0"/>
              </a:spcAft>
              <a:buFontTx/>
              <a:buChar char="•"/>
            </a:pPr>
            <a:r>
              <a:rPr lang="en-US" sz="2400" b="1" dirty="0" smtClean="0"/>
              <a:t>Community ownership of health services thus making service providers responsible for providing regular un-interrupted services and also sustain quality of services. </a:t>
            </a:r>
          </a:p>
          <a:p>
            <a:pPr algn="just" eaLnBrk="0" fontAlgn="base" hangingPunct="0">
              <a:spcBef>
                <a:spcPct val="0"/>
              </a:spcBef>
              <a:spcAft>
                <a:spcPct val="0"/>
              </a:spcAft>
              <a:buFontTx/>
              <a:buChar char="•"/>
            </a:pPr>
            <a:endParaRPr lang="en-US" sz="2400" b="1" dirty="0" smtClean="0"/>
          </a:p>
          <a:p>
            <a:pPr algn="just" eaLnBrk="0" fontAlgn="base" hangingPunct="0">
              <a:spcBef>
                <a:spcPct val="0"/>
              </a:spcBef>
              <a:spcAft>
                <a:spcPct val="0"/>
              </a:spcAft>
              <a:buFontTx/>
              <a:buChar char="•"/>
            </a:pPr>
            <a:r>
              <a:rPr lang="en-US" sz="2400" b="1" dirty="0" smtClean="0"/>
              <a:t>A community well informed about the variety of free services available and create demand generation.</a:t>
            </a:r>
          </a:p>
          <a:p>
            <a:pPr algn="just" eaLnBrk="0" fontAlgn="base" hangingPunct="0">
              <a:spcBef>
                <a:spcPct val="0"/>
              </a:spcBef>
              <a:spcAft>
                <a:spcPct val="0"/>
              </a:spcAft>
              <a:buFontTx/>
              <a:buChar char="•"/>
            </a:pPr>
            <a:endParaRPr lang="en-US" sz="2400" b="1" dirty="0" smtClean="0"/>
          </a:p>
          <a:p>
            <a:pPr algn="just" eaLnBrk="0" fontAlgn="base" hangingPunct="0">
              <a:spcBef>
                <a:spcPct val="0"/>
              </a:spcBef>
              <a:spcAft>
                <a:spcPct val="0"/>
              </a:spcAft>
              <a:buFontTx/>
              <a:buChar char="•"/>
            </a:pPr>
            <a:r>
              <a:rPr lang="en-US" sz="2400" b="1" dirty="0" smtClean="0"/>
              <a:t>Outreach to hard to reach areas. Last mile VHSNC members will be trained so as to ensure coverage.  </a:t>
            </a:r>
          </a:p>
          <a:p>
            <a:pPr algn="just" eaLnBrk="0" fontAlgn="base" hangingPunct="0">
              <a:spcBef>
                <a:spcPct val="0"/>
              </a:spcBef>
              <a:spcAft>
                <a:spcPct val="0"/>
              </a:spcAft>
              <a:buFontTx/>
              <a:buChar char="•"/>
            </a:pPr>
            <a:endParaRPr lang="en-US" sz="2400" b="1" dirty="0" smtClean="0"/>
          </a:p>
          <a:p>
            <a:pPr algn="just" eaLnBrk="0" fontAlgn="base" hangingPunct="0">
              <a:spcBef>
                <a:spcPct val="0"/>
              </a:spcBef>
              <a:spcAft>
                <a:spcPct val="0"/>
              </a:spcAft>
              <a:buFontTx/>
              <a:buChar char="•"/>
            </a:pPr>
            <a:r>
              <a:rPr lang="en-US" sz="2400" b="1" dirty="0" smtClean="0"/>
              <a:t>Help prevent possible out of pocket expenditure. </a:t>
            </a:r>
          </a:p>
          <a:p>
            <a:pPr algn="just" eaLnBrk="0" fontAlgn="base" hangingPunct="0">
              <a:spcBef>
                <a:spcPct val="0"/>
              </a:spcBef>
              <a:spcAft>
                <a:spcPct val="0"/>
              </a:spcAft>
              <a:buFontTx/>
              <a:buChar char="•"/>
            </a:pPr>
            <a:endParaRPr lang="en-US" sz="2400" b="1" dirty="0" smtClean="0"/>
          </a:p>
          <a:p>
            <a:pPr algn="just" eaLnBrk="0" fontAlgn="base" hangingPunct="0">
              <a:spcBef>
                <a:spcPct val="0"/>
              </a:spcBef>
              <a:spcAft>
                <a:spcPct val="0"/>
              </a:spcAft>
              <a:buFontTx/>
              <a:buChar char="•"/>
            </a:pPr>
            <a:r>
              <a:rPr lang="en-US" sz="2400" b="1" dirty="0" smtClean="0"/>
              <a:t>Problem solving at local level. </a:t>
            </a:r>
          </a:p>
          <a:p>
            <a:pPr algn="just" eaLnBrk="0" fontAlgn="base" hangingPunct="0">
              <a:spcBef>
                <a:spcPct val="0"/>
              </a:spcBef>
              <a:spcAft>
                <a:spcPct val="0"/>
              </a:spcAft>
              <a:buFontTx/>
              <a:buChar char="•"/>
            </a:pPr>
            <a:endParaRPr lang="en-US" sz="2400" b="1" dirty="0" smtClean="0"/>
          </a:p>
          <a:p>
            <a:pPr algn="just" eaLnBrk="0" fontAlgn="base" hangingPunct="0">
              <a:spcBef>
                <a:spcPct val="0"/>
              </a:spcBef>
              <a:spcAft>
                <a:spcPct val="0"/>
              </a:spcAft>
              <a:buFontTx/>
              <a:buChar char="•"/>
            </a:pPr>
            <a:endParaRPr lang="en-US" sz="2400" b="1" dirty="0" smtClean="0"/>
          </a:p>
        </p:txBody>
      </p:sp>
      <p:sp>
        <p:nvSpPr>
          <p:cNvPr id="3" name="Rectangle 2"/>
          <p:cNvSpPr/>
          <p:nvPr/>
        </p:nvSpPr>
        <p:spPr>
          <a:xfrm>
            <a:off x="0" y="0"/>
            <a:ext cx="9144000" cy="523220"/>
          </a:xfrm>
          <a:prstGeom prst="rect">
            <a:avLst/>
          </a:prstGeom>
          <a:solidFill>
            <a:schemeClr val="accent2">
              <a:lumMod val="75000"/>
            </a:schemeClr>
          </a:solidFill>
        </p:spPr>
        <p:txBody>
          <a:bodyPr wrap="square">
            <a:spAutoFit/>
          </a:bodyPr>
          <a:lstStyle/>
          <a:p>
            <a:pPr algn="ctr" fontAlgn="base">
              <a:spcBef>
                <a:spcPct val="0"/>
              </a:spcBef>
              <a:spcAft>
                <a:spcPct val="0"/>
              </a:spcAft>
            </a:pPr>
            <a:r>
              <a:rPr lang="en-US" sz="2800" b="1" dirty="0" smtClean="0">
                <a:solidFill>
                  <a:schemeClr val="bg1"/>
                </a:solidFill>
              </a:rPr>
              <a:t>WHAT ARE THE OUTCOMES?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667006"/>
            <a:ext cx="9144000" cy="584775"/>
          </a:xfrm>
          <a:prstGeom prst="rect">
            <a:avLst/>
          </a:prstGeom>
          <a:solidFill>
            <a:schemeClr val="accent2">
              <a:lumMod val="75000"/>
            </a:schemeClr>
          </a:solidFill>
        </p:spPr>
        <p:txBody>
          <a:bodyPr wrap="square">
            <a:spAutoFit/>
          </a:bodyPr>
          <a:lstStyle/>
          <a:p>
            <a:pPr algn="ctr"/>
            <a:r>
              <a:rPr lang="en-US" sz="3200" b="1" dirty="0" smtClean="0">
                <a:solidFill>
                  <a:schemeClr val="bg1"/>
                </a:solidFill>
              </a:rPr>
              <a:t>RECORDED RESPONSES </a:t>
            </a:r>
            <a:endParaRPr lang="en-US" sz="3200" dirty="0">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D:\Desktop\CAH CAH\disttot\IMG-20190307-WA0002.jpg"/>
          <p:cNvPicPr>
            <a:picLocks noChangeAspect="1" noChangeArrowheads="1"/>
          </p:cNvPicPr>
          <p:nvPr/>
        </p:nvPicPr>
        <p:blipFill>
          <a:blip r:embed="rId2"/>
          <a:srcRect/>
          <a:stretch>
            <a:fillRect/>
          </a:stretch>
        </p:blipFill>
        <p:spPr bwMode="auto">
          <a:xfrm>
            <a:off x="0" y="685800"/>
            <a:ext cx="4648200" cy="5943600"/>
          </a:xfrm>
          <a:prstGeom prst="rect">
            <a:avLst/>
          </a:prstGeom>
          <a:noFill/>
        </p:spPr>
      </p:pic>
      <p:sp>
        <p:nvSpPr>
          <p:cNvPr id="5" name="Rectangle 4"/>
          <p:cNvSpPr/>
          <p:nvPr/>
        </p:nvSpPr>
        <p:spPr>
          <a:xfrm>
            <a:off x="0" y="0"/>
            <a:ext cx="9144000" cy="707886"/>
          </a:xfrm>
          <a:prstGeom prst="rect">
            <a:avLst/>
          </a:prstGeom>
          <a:solidFill>
            <a:schemeClr val="accent2">
              <a:lumMod val="75000"/>
            </a:schemeClr>
          </a:solidFill>
        </p:spPr>
        <p:txBody>
          <a:bodyPr wrap="square">
            <a:spAutoFit/>
          </a:bodyPr>
          <a:lstStyle/>
          <a:p>
            <a:pPr algn="ctr"/>
            <a:r>
              <a:rPr lang="en-US" sz="2000" b="1" dirty="0" smtClean="0">
                <a:solidFill>
                  <a:schemeClr val="bg1"/>
                </a:solidFill>
              </a:rPr>
              <a:t>PART E: DISCUSSIONS WITH CHO ON THE FINDINGS AND FILLING OF GAPS IF ANY.</a:t>
            </a:r>
          </a:p>
          <a:p>
            <a:pPr algn="ctr"/>
            <a:r>
              <a:rPr lang="en-US" sz="2000" b="1" dirty="0" smtClean="0">
                <a:solidFill>
                  <a:schemeClr val="bg1"/>
                </a:solidFill>
              </a:rPr>
              <a:t>RECORDED RESPONSE</a:t>
            </a:r>
            <a:endParaRPr lang="en-US" dirty="0">
              <a:solidFill>
                <a:schemeClr val="bg1"/>
              </a:solidFill>
            </a:endParaRPr>
          </a:p>
        </p:txBody>
      </p:sp>
      <p:sp>
        <p:nvSpPr>
          <p:cNvPr id="6" name="Rectangle 5"/>
          <p:cNvSpPr/>
          <p:nvPr/>
        </p:nvSpPr>
        <p:spPr>
          <a:xfrm>
            <a:off x="4800600" y="1066803"/>
            <a:ext cx="4114800" cy="4893647"/>
          </a:xfrm>
          <a:prstGeom prst="rect">
            <a:avLst/>
          </a:prstGeom>
        </p:spPr>
        <p:txBody>
          <a:bodyPr wrap="square">
            <a:spAutoFit/>
          </a:bodyPr>
          <a:lstStyle/>
          <a:p>
            <a:pPr algn="just"/>
            <a:r>
              <a:rPr lang="en-US" sz="2400" dirty="0" smtClean="0"/>
              <a:t>Assessment of an H&amp;WC was done and the part E recorded response as shown which indicates:</a:t>
            </a:r>
          </a:p>
          <a:p>
            <a:pPr marL="342900" indent="-342900" algn="just">
              <a:buAutoNum type="arabicPeriod"/>
            </a:pPr>
            <a:r>
              <a:rPr lang="en-US" sz="2400" dirty="0" smtClean="0"/>
              <a:t>Requirement of a Grade IV Staff.</a:t>
            </a:r>
          </a:p>
          <a:p>
            <a:pPr marL="342900" indent="-342900" algn="just">
              <a:buAutoNum type="arabicPeriod"/>
            </a:pPr>
            <a:r>
              <a:rPr lang="en-US" sz="2400" dirty="0" smtClean="0"/>
              <a:t>Requirement for sanitary napkins.</a:t>
            </a:r>
          </a:p>
          <a:p>
            <a:pPr marL="342900" indent="-342900" algn="just">
              <a:buAutoNum type="arabicPeriod"/>
            </a:pPr>
            <a:r>
              <a:rPr lang="en-US" sz="2400" dirty="0" smtClean="0"/>
              <a:t>Staff quarters required.</a:t>
            </a:r>
          </a:p>
          <a:p>
            <a:pPr marL="342900" indent="-342900" algn="just">
              <a:buAutoNum type="arabicPeriod"/>
            </a:pPr>
            <a:r>
              <a:rPr lang="en-US" sz="2400" dirty="0" smtClean="0"/>
              <a:t>Since more than 5 deliveries are conducted in the H&amp;WC additional beds are required for post natal care. </a:t>
            </a:r>
            <a:endParaRPr lang="en-US" sz="2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D:\Desktop\CAH CAH\disttot\IMG-20190307-WA0009.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 y="457200"/>
            <a:ext cx="4200525" cy="6400800"/>
          </a:xfrm>
          <a:prstGeom prst="rect">
            <a:avLst/>
          </a:prstGeom>
          <a:noFill/>
        </p:spPr>
      </p:pic>
      <p:pic>
        <p:nvPicPr>
          <p:cNvPr id="5" name="Picture 2" descr="D:\Desktop\CAH CAH\disttot\IMG-20190307-WA0010.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95258" y="457200"/>
            <a:ext cx="4248745" cy="6400800"/>
          </a:xfrm>
          <a:prstGeom prst="rect">
            <a:avLst/>
          </a:prstGeom>
          <a:noFill/>
        </p:spPr>
      </p:pic>
      <p:sp>
        <p:nvSpPr>
          <p:cNvPr id="6" name="Rectangle 5"/>
          <p:cNvSpPr/>
          <p:nvPr/>
        </p:nvSpPr>
        <p:spPr>
          <a:xfrm>
            <a:off x="0" y="0"/>
            <a:ext cx="9144000" cy="461665"/>
          </a:xfrm>
          <a:prstGeom prst="rect">
            <a:avLst/>
          </a:prstGeom>
          <a:solidFill>
            <a:schemeClr val="accent2">
              <a:lumMod val="75000"/>
            </a:schemeClr>
          </a:solidFill>
        </p:spPr>
        <p:txBody>
          <a:bodyPr wrap="square">
            <a:spAutoFit/>
          </a:bodyPr>
          <a:lstStyle/>
          <a:p>
            <a:pPr algn="ctr"/>
            <a:r>
              <a:rPr lang="en-US" sz="2400" b="1" dirty="0" smtClean="0">
                <a:solidFill>
                  <a:schemeClr val="bg1"/>
                </a:solidFill>
              </a:rPr>
              <a:t>RECORDED RESPONSES</a:t>
            </a:r>
            <a:r>
              <a:rPr lang="en-US" b="1" dirty="0" smtClean="0">
                <a:solidFill>
                  <a:schemeClr val="bg1"/>
                </a:solidFill>
              </a:rPr>
              <a:t> </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D:\Desktop\CAH CAH\disttot\IMG-20190307-WA0011.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863108" y="533400"/>
            <a:ext cx="4280892" cy="6324600"/>
          </a:xfrm>
          <a:prstGeom prst="rect">
            <a:avLst/>
          </a:prstGeom>
          <a:noFill/>
        </p:spPr>
      </p:pic>
      <p:pic>
        <p:nvPicPr>
          <p:cNvPr id="5124" name="Picture 4" descr="D:\Desktop\CAH CAH\disttot\IMG-20190307-WA0008.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 y="533400"/>
            <a:ext cx="4254103" cy="6324600"/>
          </a:xfrm>
          <a:prstGeom prst="rect">
            <a:avLst/>
          </a:prstGeom>
          <a:noFill/>
        </p:spPr>
      </p:pic>
      <p:sp>
        <p:nvSpPr>
          <p:cNvPr id="5" name="Rectangle 4"/>
          <p:cNvSpPr/>
          <p:nvPr/>
        </p:nvSpPr>
        <p:spPr>
          <a:xfrm>
            <a:off x="0" y="0"/>
            <a:ext cx="9144000" cy="461665"/>
          </a:xfrm>
          <a:prstGeom prst="rect">
            <a:avLst/>
          </a:prstGeom>
          <a:solidFill>
            <a:schemeClr val="accent2">
              <a:lumMod val="75000"/>
            </a:schemeClr>
          </a:solidFill>
        </p:spPr>
        <p:txBody>
          <a:bodyPr wrap="square">
            <a:spAutoFit/>
          </a:bodyPr>
          <a:lstStyle/>
          <a:p>
            <a:pPr algn="ctr"/>
            <a:r>
              <a:rPr lang="en-US" sz="2400" b="1" dirty="0" smtClean="0">
                <a:solidFill>
                  <a:schemeClr val="bg1"/>
                </a:solidFill>
              </a:rPr>
              <a:t>RECORDED RESPONSES</a:t>
            </a:r>
            <a:r>
              <a:rPr lang="en-US" b="1" dirty="0" smtClean="0">
                <a:solidFill>
                  <a:schemeClr val="bg1"/>
                </a:solidFill>
              </a:rPr>
              <a:t> </a:t>
            </a:r>
            <a:endParaRPr lang="en-US"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84775"/>
          </a:xfrm>
          <a:prstGeom prst="rect">
            <a:avLst/>
          </a:prstGeom>
          <a:solidFill>
            <a:schemeClr val="accent2">
              <a:lumMod val="75000"/>
            </a:schemeClr>
          </a:solidFill>
        </p:spPr>
        <p:txBody>
          <a:bodyPr wrap="square">
            <a:spAutoFit/>
          </a:bodyPr>
          <a:lstStyle/>
          <a:p>
            <a:pPr algn="ctr"/>
            <a:r>
              <a:rPr lang="en-IN" sz="3200" b="1" dirty="0" smtClean="0">
                <a:solidFill>
                  <a:schemeClr val="bg1"/>
                </a:solidFill>
              </a:rPr>
              <a:t>Understanding Evolution of CPHC</a:t>
            </a:r>
            <a:endParaRPr lang="en-US" sz="3200" b="1" dirty="0">
              <a:solidFill>
                <a:schemeClr val="bg1"/>
              </a:solidFill>
            </a:endParaRPr>
          </a:p>
        </p:txBody>
      </p:sp>
      <p:sp>
        <p:nvSpPr>
          <p:cNvPr id="3" name="Content Placeholder 2"/>
          <p:cNvSpPr txBox="1">
            <a:spLocks/>
          </p:cNvSpPr>
          <p:nvPr/>
        </p:nvSpPr>
        <p:spPr>
          <a:xfrm>
            <a:off x="0" y="1371605"/>
            <a:ext cx="8229600" cy="4525963"/>
          </a:xfrm>
          <a:prstGeom prst="rect">
            <a:avLst/>
          </a:prstGeom>
        </p:spPr>
        <p:txBody>
          <a:bodyPr>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N" sz="3200" b="0" i="0" u="none" strike="noStrike" kern="1200" cap="none" spc="0" normalizeH="0" baseline="0" noProof="0" dirty="0" err="1" smtClean="0">
                <a:ln>
                  <a:noFill/>
                </a:ln>
                <a:solidFill>
                  <a:schemeClr val="tx1"/>
                </a:solidFill>
                <a:effectLst/>
                <a:uLnTx/>
                <a:uFillTx/>
                <a:latin typeface="+mn-lt"/>
                <a:ea typeface="+mn-ea"/>
                <a:cs typeface="+mn-cs"/>
              </a:rPr>
              <a:t>Bhore</a:t>
            </a:r>
            <a:r>
              <a:rPr kumimoji="0" lang="en-IN" sz="3200" b="0" i="0" u="none" strike="noStrike" kern="1200" cap="none" spc="0" normalizeH="0" baseline="0" noProof="0" dirty="0" smtClean="0">
                <a:ln>
                  <a:noFill/>
                </a:ln>
                <a:solidFill>
                  <a:schemeClr val="tx1"/>
                </a:solidFill>
                <a:effectLst/>
                <a:uLnTx/>
                <a:uFillTx/>
                <a:latin typeface="+mn-lt"/>
                <a:ea typeface="+mn-ea"/>
                <a:cs typeface="+mn-cs"/>
              </a:rPr>
              <a:t> Committee report, 1946</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N" sz="3200" b="0" i="0" u="none" strike="noStrike" kern="1200" cap="none" spc="0" normalizeH="0" baseline="0" noProof="0" dirty="0" smtClean="0">
                <a:ln>
                  <a:noFill/>
                </a:ln>
                <a:solidFill>
                  <a:schemeClr val="tx1"/>
                </a:solidFill>
                <a:effectLst/>
                <a:uLnTx/>
                <a:uFillTx/>
                <a:latin typeface="+mn-lt"/>
                <a:ea typeface="+mn-ea"/>
                <a:cs typeface="+mn-cs"/>
              </a:rPr>
              <a:t>Alma Ata Declaration, 1978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N" sz="3200" b="0" i="0" u="none" strike="noStrike" kern="1200" cap="none" spc="0" normalizeH="0" baseline="0" noProof="0" dirty="0" smtClean="0">
                <a:ln>
                  <a:noFill/>
                </a:ln>
                <a:solidFill>
                  <a:schemeClr val="tx1"/>
                </a:solidFill>
                <a:effectLst/>
                <a:uLnTx/>
                <a:uFillTx/>
                <a:latin typeface="+mn-lt"/>
                <a:ea typeface="+mn-ea"/>
                <a:cs typeface="+mn-cs"/>
              </a:rPr>
              <a:t>Health for all by 2000</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N" sz="3200" b="0" i="0" u="none" strike="noStrike" kern="1200" cap="none" spc="0" normalizeH="0" baseline="0" noProof="0" dirty="0" smtClean="0">
                <a:ln>
                  <a:noFill/>
                </a:ln>
                <a:solidFill>
                  <a:schemeClr val="tx1"/>
                </a:solidFill>
                <a:effectLst/>
                <a:uLnTx/>
                <a:uFillTx/>
                <a:latin typeface="+mn-lt"/>
                <a:ea typeface="+mn-ea"/>
                <a:cs typeface="+mn-cs"/>
              </a:rPr>
              <a:t>National Health Policy, 1983</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N" sz="3200" b="0" i="0" u="none" strike="noStrike" kern="1200" cap="none" spc="0" normalizeH="0" baseline="0" noProof="0" dirty="0" smtClean="0">
                <a:ln>
                  <a:noFill/>
                </a:ln>
                <a:solidFill>
                  <a:schemeClr val="tx1"/>
                </a:solidFill>
                <a:effectLst/>
                <a:uLnTx/>
                <a:uFillTx/>
                <a:latin typeface="+mn-lt"/>
                <a:ea typeface="+mn-ea"/>
                <a:cs typeface="+mn-cs"/>
              </a:rPr>
              <a:t>Millennium Development Goals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N" sz="3200" b="0" i="0" u="none" strike="noStrike" kern="1200" cap="none" spc="0" normalizeH="0" baseline="0" noProof="0" dirty="0" smtClean="0">
                <a:ln>
                  <a:noFill/>
                </a:ln>
                <a:solidFill>
                  <a:schemeClr val="tx1"/>
                </a:solidFill>
                <a:effectLst/>
                <a:uLnTx/>
                <a:uFillTx/>
                <a:latin typeface="+mn-lt"/>
                <a:ea typeface="+mn-ea"/>
                <a:cs typeface="+mn-cs"/>
              </a:rPr>
              <a:t>National Health Policy, 2002</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N" sz="3200" b="0" i="0" u="none" strike="noStrike" kern="1200" cap="none" spc="0" normalizeH="0" baseline="0" noProof="0" dirty="0" smtClean="0">
                <a:ln>
                  <a:noFill/>
                </a:ln>
                <a:solidFill>
                  <a:schemeClr val="tx1"/>
                </a:solidFill>
                <a:effectLst/>
                <a:uLnTx/>
                <a:uFillTx/>
                <a:latin typeface="+mn-lt"/>
                <a:ea typeface="+mn-ea"/>
                <a:cs typeface="+mn-cs"/>
              </a:rPr>
              <a:t>National Rural Health Mission, 2005</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N" sz="3200" b="0" i="0" u="none" strike="noStrike" kern="1200" cap="none" spc="0" normalizeH="0" baseline="0" noProof="0" dirty="0" smtClean="0">
                <a:ln>
                  <a:noFill/>
                </a:ln>
                <a:solidFill>
                  <a:schemeClr val="tx1"/>
                </a:solidFill>
                <a:effectLst/>
                <a:uLnTx/>
                <a:uFillTx/>
                <a:latin typeface="+mn-lt"/>
                <a:ea typeface="+mn-ea"/>
                <a:cs typeface="+mn-cs"/>
              </a:rPr>
              <a:t>Sustainable Development Goals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N" sz="3200" b="0" i="0" u="none" strike="noStrike" kern="1200" cap="none" spc="0" normalizeH="0" baseline="0" noProof="0" dirty="0" smtClean="0">
                <a:ln>
                  <a:noFill/>
                </a:ln>
                <a:solidFill>
                  <a:schemeClr val="tx1"/>
                </a:solidFill>
                <a:effectLst/>
                <a:uLnTx/>
                <a:uFillTx/>
                <a:latin typeface="+mn-lt"/>
                <a:ea typeface="+mn-ea"/>
                <a:cs typeface="+mn-cs"/>
              </a:rPr>
              <a:t>National Health Policy, 2017</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IN"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IN"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IN"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4" name="Picture 2" descr="D:\Desktop\mw110585.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77000" y="618020"/>
            <a:ext cx="2209800" cy="2734780"/>
          </a:xfrm>
          <a:prstGeom prst="rect">
            <a:avLst/>
          </a:prstGeom>
          <a:noFill/>
        </p:spPr>
      </p:pic>
      <p:sp>
        <p:nvSpPr>
          <p:cNvPr id="5" name="Rectangle 4"/>
          <p:cNvSpPr/>
          <p:nvPr/>
        </p:nvSpPr>
        <p:spPr>
          <a:xfrm>
            <a:off x="6248404" y="3352800"/>
            <a:ext cx="2551339" cy="369332"/>
          </a:xfrm>
          <a:prstGeom prst="rect">
            <a:avLst/>
          </a:prstGeom>
        </p:spPr>
        <p:txBody>
          <a:bodyPr wrap="none">
            <a:spAutoFit/>
          </a:bodyPr>
          <a:lstStyle/>
          <a:p>
            <a:r>
              <a:rPr lang="en-US" b="1" dirty="0" smtClean="0"/>
              <a:t>Sir Joseph William </a:t>
            </a:r>
            <a:r>
              <a:rPr lang="en-US" b="1" dirty="0" err="1" smtClean="0"/>
              <a:t>Bhore</a:t>
            </a:r>
            <a:endParaRPr lang="en-US"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Desktop\CAH CAH\disttot\IMG-20190307-WA0007.jpg"/>
          <p:cNvPicPr>
            <a:picLocks noChangeAspect="1" noChangeArrowheads="1"/>
          </p:cNvPicPr>
          <p:nvPr/>
        </p:nvPicPr>
        <p:blipFill>
          <a:blip r:embed="rId2"/>
          <a:srcRect/>
          <a:stretch>
            <a:fillRect/>
          </a:stretch>
        </p:blipFill>
        <p:spPr bwMode="auto">
          <a:xfrm>
            <a:off x="0" y="381000"/>
            <a:ext cx="5105400" cy="6477000"/>
          </a:xfrm>
          <a:prstGeom prst="rect">
            <a:avLst/>
          </a:prstGeom>
          <a:noFill/>
        </p:spPr>
      </p:pic>
      <p:sp>
        <p:nvSpPr>
          <p:cNvPr id="3" name="Rectangle 2"/>
          <p:cNvSpPr/>
          <p:nvPr/>
        </p:nvSpPr>
        <p:spPr>
          <a:xfrm>
            <a:off x="0" y="0"/>
            <a:ext cx="9144000" cy="461665"/>
          </a:xfrm>
          <a:prstGeom prst="rect">
            <a:avLst/>
          </a:prstGeom>
          <a:solidFill>
            <a:schemeClr val="accent2">
              <a:lumMod val="75000"/>
            </a:schemeClr>
          </a:solidFill>
        </p:spPr>
        <p:txBody>
          <a:bodyPr wrap="square">
            <a:spAutoFit/>
          </a:bodyPr>
          <a:lstStyle/>
          <a:p>
            <a:pPr algn="ctr"/>
            <a:r>
              <a:rPr lang="en-US" sz="2400" b="1" dirty="0" smtClean="0">
                <a:solidFill>
                  <a:schemeClr val="bg1"/>
                </a:solidFill>
              </a:rPr>
              <a:t>RECORDED RESPONSES </a:t>
            </a:r>
            <a:endParaRPr lang="en-US" sz="2400" dirty="0">
              <a:solidFill>
                <a:schemeClr val="bg1"/>
              </a:solidFill>
            </a:endParaRPr>
          </a:p>
        </p:txBody>
      </p:sp>
      <p:sp>
        <p:nvSpPr>
          <p:cNvPr id="4" name="Rectangle 3"/>
          <p:cNvSpPr/>
          <p:nvPr/>
        </p:nvSpPr>
        <p:spPr>
          <a:xfrm>
            <a:off x="5257800" y="762000"/>
            <a:ext cx="3733800" cy="3693319"/>
          </a:xfrm>
          <a:prstGeom prst="rect">
            <a:avLst/>
          </a:prstGeom>
        </p:spPr>
        <p:txBody>
          <a:bodyPr wrap="square">
            <a:spAutoFit/>
          </a:bodyPr>
          <a:lstStyle/>
          <a:p>
            <a:pPr algn="just"/>
            <a:r>
              <a:rPr lang="en-US" b="1" dirty="0" smtClean="0"/>
              <a:t>Recorded response on patient feedback:</a:t>
            </a:r>
          </a:p>
          <a:p>
            <a:pPr algn="just"/>
            <a:endParaRPr lang="en-US" dirty="0" smtClean="0"/>
          </a:p>
          <a:p>
            <a:pPr algn="just"/>
            <a:r>
              <a:rPr lang="en-US" dirty="0" smtClean="0"/>
              <a:t>Patient 1 indicates an expense of Rs. 320 out of pocket expenditure.</a:t>
            </a:r>
          </a:p>
          <a:p>
            <a:pPr algn="just"/>
            <a:r>
              <a:rPr lang="en-US" dirty="0" smtClean="0"/>
              <a:t>Rs. 20/- to reach the H&amp;WC</a:t>
            </a:r>
          </a:p>
          <a:p>
            <a:pPr algn="just"/>
            <a:r>
              <a:rPr lang="en-US" dirty="0" smtClean="0"/>
              <a:t>Rs. 200/- for diagnostics</a:t>
            </a:r>
          </a:p>
          <a:p>
            <a:pPr algn="just"/>
            <a:r>
              <a:rPr lang="en-US" dirty="0" smtClean="0"/>
              <a:t>Rs. 100/- expense for being referred out. </a:t>
            </a:r>
          </a:p>
          <a:p>
            <a:pPr algn="just"/>
            <a:endParaRPr lang="en-US" dirty="0" smtClean="0"/>
          </a:p>
          <a:p>
            <a:pPr algn="just"/>
            <a:r>
              <a:rPr lang="en-US" dirty="0" smtClean="0"/>
              <a:t>The staff behavior was found satisfactory. </a:t>
            </a:r>
          </a:p>
          <a:p>
            <a:pPr algn="just"/>
            <a:endParaRPr lang="en-US"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61665"/>
          </a:xfrm>
          <a:prstGeom prst="rect">
            <a:avLst/>
          </a:prstGeom>
          <a:solidFill>
            <a:schemeClr val="accent2">
              <a:lumMod val="75000"/>
            </a:schemeClr>
          </a:solidFill>
        </p:spPr>
        <p:txBody>
          <a:bodyPr wrap="square">
            <a:spAutoFit/>
          </a:bodyPr>
          <a:lstStyle/>
          <a:p>
            <a:pPr algn="ctr"/>
            <a:r>
              <a:rPr lang="en-US" sz="2400" b="1" dirty="0" smtClean="0">
                <a:solidFill>
                  <a:schemeClr val="bg1"/>
                </a:solidFill>
              </a:rPr>
              <a:t>COMPILATION ON TRACKER</a:t>
            </a:r>
            <a:endParaRPr lang="en-US" sz="2400" dirty="0">
              <a:solidFill>
                <a:schemeClr val="bg1"/>
              </a:solidFill>
            </a:endParaRPr>
          </a:p>
        </p:txBody>
      </p:sp>
      <p:pic>
        <p:nvPicPr>
          <p:cNvPr id="8195" name="Picture 3"/>
          <p:cNvPicPr>
            <a:picLocks noChangeAspect="1" noChangeArrowheads="1"/>
          </p:cNvPicPr>
          <p:nvPr/>
        </p:nvPicPr>
        <p:blipFill>
          <a:blip r:embed="rId2"/>
          <a:srcRect/>
          <a:stretch>
            <a:fillRect/>
          </a:stretch>
        </p:blipFill>
        <p:spPr bwMode="auto">
          <a:xfrm>
            <a:off x="0" y="1066800"/>
            <a:ext cx="9144000" cy="4876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Desktop\CAH CAH\statetot__\IMG-20181229-WA0014.jpg"/>
          <p:cNvPicPr>
            <a:picLocks noChangeAspect="1" noChangeArrowheads="1"/>
          </p:cNvPicPr>
          <p:nvPr/>
        </p:nvPicPr>
        <p:blipFill>
          <a:blip r:embed="rId2"/>
          <a:srcRect/>
          <a:stretch>
            <a:fillRect/>
          </a:stretch>
        </p:blipFill>
        <p:spPr bwMode="auto">
          <a:xfrm>
            <a:off x="304800" y="457200"/>
            <a:ext cx="4876800" cy="3086100"/>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6172200" y="990603"/>
            <a:ext cx="2590800" cy="1200329"/>
          </a:xfrm>
          <a:prstGeom prst="rect">
            <a:avLst/>
          </a:prstGeom>
          <a:solidFill>
            <a:schemeClr val="bg2">
              <a:lumMod val="75000"/>
            </a:schemeClr>
          </a:solidFill>
        </p:spPr>
        <p:txBody>
          <a:bodyPr wrap="square">
            <a:spAutoFit/>
          </a:bodyPr>
          <a:lstStyle/>
          <a:p>
            <a:pPr algn="just"/>
            <a:r>
              <a:rPr lang="en-US" b="1" dirty="0" smtClean="0"/>
              <a:t>Exposure visit to H &amp; WC in during the State level </a:t>
            </a:r>
            <a:r>
              <a:rPr lang="en-US" b="1" dirty="0" err="1" smtClean="0"/>
              <a:t>ToT</a:t>
            </a:r>
            <a:r>
              <a:rPr lang="en-US" b="1" dirty="0" smtClean="0"/>
              <a:t> on 28</a:t>
            </a:r>
            <a:r>
              <a:rPr lang="en-US" b="1" baseline="30000" dirty="0" smtClean="0"/>
              <a:t>th</a:t>
            </a:r>
            <a:r>
              <a:rPr lang="en-US" b="1" dirty="0" smtClean="0"/>
              <a:t> -29</a:t>
            </a:r>
            <a:r>
              <a:rPr lang="en-US" b="1" baseline="30000" dirty="0" smtClean="0"/>
              <a:t>th</a:t>
            </a:r>
            <a:r>
              <a:rPr lang="en-US" b="1" dirty="0" smtClean="0"/>
              <a:t> December 2018</a:t>
            </a:r>
            <a:endParaRPr lang="en-US" b="1" dirty="0"/>
          </a:p>
        </p:txBody>
      </p:sp>
      <p:sp>
        <p:nvSpPr>
          <p:cNvPr id="6" name="Right Arrow 5"/>
          <p:cNvSpPr/>
          <p:nvPr/>
        </p:nvSpPr>
        <p:spPr>
          <a:xfrm rot="10800000">
            <a:off x="5410200" y="1447800"/>
            <a:ext cx="5334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p:cNvPicPr>
            <a:picLocks noChangeAspect="1" noChangeArrowheads="1"/>
          </p:cNvPicPr>
          <p:nvPr/>
        </p:nvPicPr>
        <p:blipFill>
          <a:blip r:embed="rId3"/>
          <a:srcRect/>
          <a:stretch>
            <a:fillRect/>
          </a:stretch>
        </p:blipFill>
        <p:spPr bwMode="auto">
          <a:xfrm>
            <a:off x="228602" y="3657600"/>
            <a:ext cx="4998975" cy="2819400"/>
          </a:xfrm>
          <a:prstGeom prst="rect">
            <a:avLst/>
          </a:prstGeom>
          <a:ln>
            <a:noFill/>
          </a:ln>
          <a:effectLst>
            <a:outerShdw blurRad="292100" dist="139700" dir="2700000" algn="tl" rotWithShape="0">
              <a:srgbClr val="333333">
                <a:alpha val="65000"/>
              </a:srgbClr>
            </a:outerShdw>
          </a:effectLst>
        </p:spPr>
      </p:pic>
      <p:sp>
        <p:nvSpPr>
          <p:cNvPr id="8" name="Right Arrow 7"/>
          <p:cNvSpPr/>
          <p:nvPr/>
        </p:nvSpPr>
        <p:spPr>
          <a:xfrm rot="10800000">
            <a:off x="5486400" y="4724400"/>
            <a:ext cx="4572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096000" y="3886203"/>
            <a:ext cx="2895600" cy="2031325"/>
          </a:xfrm>
          <a:prstGeom prst="rect">
            <a:avLst/>
          </a:prstGeom>
          <a:solidFill>
            <a:schemeClr val="bg2">
              <a:lumMod val="75000"/>
            </a:schemeClr>
          </a:solidFill>
        </p:spPr>
        <p:txBody>
          <a:bodyPr wrap="square">
            <a:spAutoFit/>
          </a:bodyPr>
          <a:lstStyle/>
          <a:p>
            <a:pPr algn="just"/>
            <a:r>
              <a:rPr lang="en-US" b="1" dirty="0" smtClean="0"/>
              <a:t>Hands on training (during State </a:t>
            </a:r>
            <a:r>
              <a:rPr lang="en-US" b="1" dirty="0" err="1" smtClean="0"/>
              <a:t>ToT</a:t>
            </a:r>
            <a:r>
              <a:rPr lang="en-US" b="1" dirty="0" smtClean="0"/>
              <a:t>) by visit to community near H&amp;WC for feedback of services, availability of medicines, Out of pocket expenditure and H&amp;WC staff behavior.</a:t>
            </a:r>
            <a:endParaRPr lang="en-US" b="1" dirty="0"/>
          </a:p>
        </p:txBody>
      </p:sp>
      <p:sp>
        <p:nvSpPr>
          <p:cNvPr id="10" name="Rectangle 9"/>
          <p:cNvSpPr/>
          <p:nvPr/>
        </p:nvSpPr>
        <p:spPr>
          <a:xfrm>
            <a:off x="0" y="0"/>
            <a:ext cx="9144000" cy="400110"/>
          </a:xfrm>
          <a:prstGeom prst="rect">
            <a:avLst/>
          </a:prstGeom>
          <a:solidFill>
            <a:schemeClr val="accent2">
              <a:lumMod val="75000"/>
            </a:schemeClr>
          </a:solidFill>
        </p:spPr>
        <p:txBody>
          <a:bodyPr wrap="square">
            <a:spAutoFit/>
          </a:bodyPr>
          <a:lstStyle/>
          <a:p>
            <a:pPr algn="ctr"/>
            <a:r>
              <a:rPr lang="en-US" sz="2000" b="1" dirty="0" smtClean="0">
                <a:solidFill>
                  <a:schemeClr val="bg1"/>
                </a:solidFill>
              </a:rPr>
              <a:t>STATE </a:t>
            </a:r>
            <a:r>
              <a:rPr lang="en-US" sz="2000" b="1" dirty="0" err="1" smtClean="0">
                <a:solidFill>
                  <a:schemeClr val="bg1"/>
                </a:solidFill>
              </a:rPr>
              <a:t>ToT</a:t>
            </a:r>
            <a:endParaRPr lang="en-US" sz="2000" dirty="0">
              <a:solidFill>
                <a:schemeClr val="bg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00110"/>
          </a:xfrm>
          <a:prstGeom prst="rect">
            <a:avLst/>
          </a:prstGeom>
          <a:solidFill>
            <a:schemeClr val="accent2">
              <a:lumMod val="75000"/>
            </a:schemeClr>
          </a:solidFill>
        </p:spPr>
        <p:txBody>
          <a:bodyPr wrap="square">
            <a:spAutoFit/>
          </a:bodyPr>
          <a:lstStyle/>
          <a:p>
            <a:pPr algn="ctr"/>
            <a:r>
              <a:rPr lang="en-US" sz="2000" b="1" dirty="0" smtClean="0">
                <a:solidFill>
                  <a:schemeClr val="bg1"/>
                </a:solidFill>
              </a:rPr>
              <a:t>DISTRICT TRAINING TO VHSNC MEMBERS</a:t>
            </a:r>
            <a:endParaRPr lang="en-US" sz="2000" dirty="0">
              <a:solidFill>
                <a:schemeClr val="bg1"/>
              </a:solidFill>
            </a:endParaRPr>
          </a:p>
        </p:txBody>
      </p:sp>
      <p:pic>
        <p:nvPicPr>
          <p:cNvPr id="2050" name="Picture 2" descr="D:\Desktop\CAH CAH\disttot\IMG-20190307-WA0024.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28600" y="685803"/>
            <a:ext cx="4495800" cy="2675755"/>
          </a:xfrm>
          <a:prstGeom prst="rect">
            <a:avLst/>
          </a:prstGeom>
          <a:ln>
            <a:noFill/>
          </a:ln>
          <a:effectLst>
            <a:outerShdw blurRad="292100" dist="139700" dir="2700000" algn="tl" rotWithShape="0">
              <a:srgbClr val="333333">
                <a:alpha val="65000"/>
              </a:srgbClr>
            </a:outerShdw>
          </a:effectLst>
        </p:spPr>
      </p:pic>
      <p:pic>
        <p:nvPicPr>
          <p:cNvPr id="2051" name="Picture 3" descr="D:\Desktop\CAH CAH\disttot\IMG-20190307-WA0015.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8600" y="3733800"/>
            <a:ext cx="4495800" cy="2575322"/>
          </a:xfrm>
          <a:prstGeom prst="rect">
            <a:avLst/>
          </a:prstGeom>
          <a:ln>
            <a:noFill/>
          </a:ln>
          <a:effectLst>
            <a:outerShdw blurRad="292100" dist="139700" dir="2700000" algn="tl" rotWithShape="0">
              <a:srgbClr val="333333">
                <a:alpha val="65000"/>
              </a:srgbClr>
            </a:outerShdw>
          </a:effectLst>
        </p:spPr>
      </p:pic>
      <p:pic>
        <p:nvPicPr>
          <p:cNvPr id="2052" name="Picture 4" descr="D:\Desktop\CAH CAH\disttot\IMG-20190307-WA0012.jpg"/>
          <p:cNvPicPr>
            <a:picLocks noChangeAspect="1" noChangeArrowheads="1"/>
          </p:cNvPicPr>
          <p:nvPr/>
        </p:nvPicPr>
        <p:blipFill>
          <a:blip r:embed="rId4" cstate="screen">
            <a:lum bright="20000" contrast="30000"/>
            <a:extLst>
              <a:ext uri="{28A0092B-C50C-407E-A947-70E740481C1C}">
                <a14:useLocalDpi xmlns:a14="http://schemas.microsoft.com/office/drawing/2010/main"/>
              </a:ext>
            </a:extLst>
          </a:blip>
          <a:srcRect/>
          <a:stretch>
            <a:fillRect/>
          </a:stretch>
        </p:blipFill>
        <p:spPr bwMode="auto">
          <a:xfrm>
            <a:off x="4800600" y="685800"/>
            <a:ext cx="4343400" cy="2743200"/>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5257800" y="3733800"/>
            <a:ext cx="3352800" cy="1200329"/>
          </a:xfrm>
          <a:prstGeom prst="rect">
            <a:avLst/>
          </a:prstGeom>
          <a:solidFill>
            <a:schemeClr val="bg2">
              <a:lumMod val="75000"/>
            </a:schemeClr>
          </a:solidFill>
        </p:spPr>
        <p:txBody>
          <a:bodyPr wrap="square">
            <a:spAutoFit/>
          </a:bodyPr>
          <a:lstStyle/>
          <a:p>
            <a:pPr algn="just"/>
            <a:r>
              <a:rPr lang="en-US" b="1" dirty="0" smtClean="0"/>
              <a:t>District Training to VHSNC Members, Exposure visit to H&amp;WC and visit to community by VHSNC members during Training.  </a:t>
            </a:r>
            <a:endParaRPr lang="en-US"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Desktop\CAH CAH\disttot\IMG-20190307-WA0024.jpg"/>
          <p:cNvPicPr>
            <a:picLocks noChangeAspect="1" noChangeArrowheads="1"/>
          </p:cNvPicPr>
          <p:nvPr/>
        </p:nvPicPr>
        <p:blipFill>
          <a:blip r:embed="rId2"/>
          <a:srcRect/>
          <a:stretch>
            <a:fillRect/>
          </a:stretch>
        </p:blipFill>
        <p:spPr bwMode="auto">
          <a:xfrm>
            <a:off x="0" y="0"/>
            <a:ext cx="9144000" cy="5541289"/>
          </a:xfrm>
          <a:prstGeom prst="rect">
            <a:avLst/>
          </a:prstGeom>
          <a:noFill/>
        </p:spPr>
      </p:pic>
      <p:sp>
        <p:nvSpPr>
          <p:cNvPr id="3" name="Rectangle 2"/>
          <p:cNvSpPr/>
          <p:nvPr/>
        </p:nvSpPr>
        <p:spPr>
          <a:xfrm>
            <a:off x="0" y="5562606"/>
            <a:ext cx="9144000" cy="1323439"/>
          </a:xfrm>
          <a:prstGeom prst="rect">
            <a:avLst/>
          </a:prstGeom>
          <a:solidFill>
            <a:schemeClr val="accent2">
              <a:lumMod val="75000"/>
            </a:schemeClr>
          </a:solidFill>
        </p:spPr>
        <p:txBody>
          <a:bodyPr wrap="square">
            <a:spAutoFit/>
          </a:bodyPr>
          <a:lstStyle/>
          <a:p>
            <a:pPr algn="ctr"/>
            <a:r>
              <a:rPr lang="en-US" sz="8000" b="1" dirty="0" smtClean="0">
                <a:solidFill>
                  <a:schemeClr val="bg1"/>
                </a:solidFill>
              </a:rPr>
              <a:t>THANK YOU</a:t>
            </a:r>
            <a:endParaRPr lang="en-US" sz="80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a:extLst>
              <a:ext uri="{FF2B5EF4-FFF2-40B4-BE49-F238E27FC236}">
                <a16:creationId xmlns="" xmlns:a16="http://schemas.microsoft.com/office/drawing/2014/main" id="{AD75DAC2-4352-4428-9AEF-76AEA64FE458}"/>
              </a:ext>
            </a:extLst>
          </p:cNvPr>
          <p:cNvGraphicFramePr>
            <a:graphicFrameLocks/>
          </p:cNvGraphicFramePr>
          <p:nvPr>
            <p:extLst>
              <p:ext uri="{D42A27DB-BD31-4B8C-83A1-F6EECF244321}">
                <p14:modId xmlns:p14="http://schemas.microsoft.com/office/powerpoint/2010/main" val="2640130147"/>
              </p:ext>
            </p:extLst>
          </p:nvPr>
        </p:nvGraphicFramePr>
        <p:xfrm>
          <a:off x="685800" y="609600"/>
          <a:ext cx="8686800" cy="60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0" y="0"/>
            <a:ext cx="9144000" cy="461665"/>
          </a:xfrm>
          <a:prstGeom prst="rect">
            <a:avLst/>
          </a:prstGeom>
          <a:solidFill>
            <a:schemeClr val="accent2">
              <a:lumMod val="75000"/>
            </a:schemeClr>
          </a:solidFill>
        </p:spPr>
        <p:txBody>
          <a:bodyPr wrap="square">
            <a:spAutoFit/>
          </a:bodyPr>
          <a:lstStyle/>
          <a:p>
            <a:pPr lvl="0" algn="ctr"/>
            <a:r>
              <a:rPr lang="en-IN" sz="2400" b="1" dirty="0" smtClean="0">
                <a:solidFill>
                  <a:schemeClr val="bg1"/>
                </a:solidFill>
              </a:rPr>
              <a:t>Comprehensive Primary Health Care (CPHC ) through HWC</a:t>
            </a:r>
            <a:endParaRPr lang="en-IN" sz="2400" b="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a:solidFill>
            <a:schemeClr val="accent2">
              <a:lumMod val="75000"/>
            </a:schemeClr>
          </a:solidFill>
        </p:spPr>
        <p:txBody>
          <a:bodyPr>
            <a:normAutofit/>
          </a:bodyPr>
          <a:lstStyle/>
          <a:p>
            <a:r>
              <a:rPr lang="en-US" b="1" dirty="0" smtClean="0">
                <a:solidFill>
                  <a:schemeClr val="bg1"/>
                </a:solidFill>
                <a:cs typeface="Times New Roman" panose="02020603050405020304" pitchFamily="18" charset="0"/>
              </a:rPr>
              <a:t>CPHC - Essential Package of Services </a:t>
            </a:r>
            <a:endParaRPr lang="en-US" dirty="0">
              <a:solidFill>
                <a:schemeClr val="bg1"/>
              </a:solidFill>
            </a:endParaRPr>
          </a:p>
        </p:txBody>
      </p:sp>
      <p:sp>
        <p:nvSpPr>
          <p:cNvPr id="3" name="Content Placeholder 2"/>
          <p:cNvSpPr>
            <a:spLocks noGrp="1"/>
          </p:cNvSpPr>
          <p:nvPr>
            <p:ph idx="1"/>
          </p:nvPr>
        </p:nvSpPr>
        <p:spPr>
          <a:xfrm>
            <a:off x="457200" y="1143001"/>
            <a:ext cx="8229600" cy="4525963"/>
          </a:xfrm>
        </p:spPr>
        <p:txBody>
          <a:bodyPr>
            <a:noAutofit/>
          </a:bodyPr>
          <a:lstStyle/>
          <a:p>
            <a:pPr marL="457200" indent="-457200" algn="just">
              <a:buFont typeface="Calibri" pitchFamily="34" charset="0"/>
              <a:buAutoNum type="arabicPeriod"/>
            </a:pPr>
            <a:r>
              <a:rPr lang="en-IN" altLang="en-US" sz="2000" dirty="0" smtClean="0">
                <a:solidFill>
                  <a:srgbClr val="002060"/>
                </a:solidFill>
                <a:cs typeface="Times New Roman" pitchFamily="18" charset="0"/>
              </a:rPr>
              <a:t>Care in Pregnancy and Child-birth.</a:t>
            </a:r>
          </a:p>
          <a:p>
            <a:pPr marL="457200" indent="-457200">
              <a:buFont typeface="Calibri" pitchFamily="34" charset="0"/>
              <a:buAutoNum type="arabicPeriod"/>
            </a:pPr>
            <a:r>
              <a:rPr lang="en-IN" altLang="en-US" sz="2000" dirty="0" smtClean="0">
                <a:solidFill>
                  <a:srgbClr val="002060"/>
                </a:solidFill>
                <a:cs typeface="Times New Roman" pitchFamily="18" charset="0"/>
              </a:rPr>
              <a:t>Neonatal and Infant Health Care Services</a:t>
            </a:r>
          </a:p>
          <a:p>
            <a:pPr marL="457200" indent="-457200">
              <a:buFont typeface="Calibri" pitchFamily="34" charset="0"/>
              <a:buAutoNum type="arabicPeriod"/>
            </a:pPr>
            <a:r>
              <a:rPr lang="en-IN" altLang="en-US" sz="2000" dirty="0" smtClean="0">
                <a:solidFill>
                  <a:srgbClr val="002060"/>
                </a:solidFill>
                <a:cs typeface="Times New Roman" pitchFamily="18" charset="0"/>
              </a:rPr>
              <a:t>Childhood and Adolescent Health Care Services.</a:t>
            </a:r>
          </a:p>
          <a:p>
            <a:pPr marL="457200" indent="-457200">
              <a:buFont typeface="Calibri" pitchFamily="34" charset="0"/>
              <a:buAutoNum type="arabicPeriod"/>
            </a:pPr>
            <a:r>
              <a:rPr lang="en-IN" altLang="en-US" sz="2000" dirty="0" smtClean="0">
                <a:solidFill>
                  <a:srgbClr val="002060"/>
                </a:solidFill>
                <a:cs typeface="Times New Roman" pitchFamily="18" charset="0"/>
              </a:rPr>
              <a:t>Family Planning, Contraceptive Services  and other Reproductive Health Care Services</a:t>
            </a:r>
          </a:p>
          <a:p>
            <a:pPr marL="457200" indent="-457200">
              <a:buFont typeface="Calibri" pitchFamily="34" charset="0"/>
              <a:buAutoNum type="arabicPeriod"/>
            </a:pPr>
            <a:r>
              <a:rPr lang="en-IN" altLang="en-US" sz="2000" dirty="0" smtClean="0">
                <a:solidFill>
                  <a:srgbClr val="002060"/>
                </a:solidFill>
                <a:cs typeface="Times New Roman" pitchFamily="18" charset="0"/>
              </a:rPr>
              <a:t>Management of  Communicable Diseases: National Health Programmes</a:t>
            </a:r>
          </a:p>
          <a:p>
            <a:pPr marL="457200" indent="-457200">
              <a:buFont typeface="Calibri" pitchFamily="34" charset="0"/>
              <a:buAutoNum type="arabicPeriod"/>
            </a:pPr>
            <a:r>
              <a:rPr lang="en-IN" altLang="en-US" sz="2000" dirty="0" smtClean="0">
                <a:solidFill>
                  <a:srgbClr val="002060"/>
                </a:solidFill>
                <a:cs typeface="Times New Roman" pitchFamily="18" charset="0"/>
              </a:rPr>
              <a:t>General Out-patient Care for Acute Simple Illnesses and Minor Ailments</a:t>
            </a:r>
          </a:p>
          <a:p>
            <a:pPr marL="457200" indent="-457200">
              <a:buFont typeface="Calibri" pitchFamily="34" charset="0"/>
              <a:buAutoNum type="arabicPeriod"/>
            </a:pPr>
            <a:r>
              <a:rPr lang="en-IN" altLang="en-US" sz="2000" b="1" i="1" dirty="0" smtClean="0">
                <a:solidFill>
                  <a:srgbClr val="002060"/>
                </a:solidFill>
                <a:cs typeface="Times New Roman" pitchFamily="18" charset="0"/>
              </a:rPr>
              <a:t>Screening, Prevention, Control and Management of Non-communicable Diseases</a:t>
            </a:r>
          </a:p>
          <a:p>
            <a:pPr marL="457200" indent="-457200">
              <a:buFont typeface="Calibri" pitchFamily="34" charset="0"/>
              <a:buAutoNum type="arabicPeriod"/>
            </a:pPr>
            <a:r>
              <a:rPr lang="en-IN" altLang="en-US" sz="2000" dirty="0" smtClean="0">
                <a:cs typeface="Times New Roman" pitchFamily="18" charset="0"/>
              </a:rPr>
              <a:t>Care for Common Ophthalmic and ENT Problems</a:t>
            </a:r>
          </a:p>
          <a:p>
            <a:pPr marL="457200" indent="-457200">
              <a:buFont typeface="Calibri" pitchFamily="34" charset="0"/>
              <a:buAutoNum type="arabicPeriod"/>
            </a:pPr>
            <a:r>
              <a:rPr lang="en-IN" altLang="en-US" sz="2000" dirty="0" smtClean="0">
                <a:cs typeface="Times New Roman" pitchFamily="18" charset="0"/>
              </a:rPr>
              <a:t>Basic Oral Health Care </a:t>
            </a:r>
          </a:p>
          <a:p>
            <a:pPr marL="457200" indent="-457200">
              <a:buFont typeface="Calibri" pitchFamily="34" charset="0"/>
              <a:buAutoNum type="arabicPeriod"/>
            </a:pPr>
            <a:r>
              <a:rPr lang="en-IN" altLang="en-US" sz="2000" dirty="0" smtClean="0">
                <a:cs typeface="Times New Roman" pitchFamily="18" charset="0"/>
              </a:rPr>
              <a:t>Elderly and Palliative Health Care Services</a:t>
            </a:r>
          </a:p>
          <a:p>
            <a:pPr marL="457200" indent="-457200">
              <a:buFont typeface="Calibri" pitchFamily="34" charset="0"/>
              <a:buAutoNum type="arabicPeriod"/>
            </a:pPr>
            <a:r>
              <a:rPr lang="en-IN" altLang="en-US" sz="2000" dirty="0" smtClean="0">
                <a:cs typeface="Times New Roman" pitchFamily="18" charset="0"/>
              </a:rPr>
              <a:t>Emergency Medical Services including Burns and Trauma</a:t>
            </a:r>
          </a:p>
          <a:p>
            <a:pPr marL="457200" indent="-457200">
              <a:buFont typeface="Calibri" pitchFamily="34" charset="0"/>
              <a:buAutoNum type="arabicPeriod"/>
            </a:pPr>
            <a:r>
              <a:rPr lang="en-IN" altLang="en-US" sz="2000" dirty="0" smtClean="0">
                <a:cs typeface="Times New Roman" pitchFamily="18" charset="0"/>
              </a:rPr>
              <a:t>Screening and Basic Management of Mental Health Ailments</a:t>
            </a:r>
          </a:p>
          <a:p>
            <a:endParaRPr lang="en-US"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048154094"/>
              </p:ext>
            </p:extLst>
          </p:nvPr>
        </p:nvGraphicFramePr>
        <p:xfrm>
          <a:off x="494676" y="4976734"/>
          <a:ext cx="8173387" cy="1881265"/>
        </p:xfrm>
        <a:graphic>
          <a:graphicData uri="http://schemas.openxmlformats.org/drawingml/2006/table">
            <a:tbl>
              <a:tblPr firstRow="1" bandRow="1">
                <a:tableStyleId>{BC89EF96-8CEA-46FF-86C4-4CE0E7609802}</a:tableStyleId>
              </a:tblPr>
              <a:tblGrid>
                <a:gridCol w="4304794">
                  <a:extLst>
                    <a:ext uri="{9D8B030D-6E8A-4147-A177-3AD203B41FA5}">
                      <a16:colId xmlns:a16="http://schemas.microsoft.com/office/drawing/2014/main" xmlns="" val="20000"/>
                    </a:ext>
                  </a:extLst>
                </a:gridCol>
                <a:gridCol w="3868593">
                  <a:extLst>
                    <a:ext uri="{9D8B030D-6E8A-4147-A177-3AD203B41FA5}">
                      <a16:colId xmlns:a16="http://schemas.microsoft.com/office/drawing/2014/main" xmlns="" val="20001"/>
                    </a:ext>
                  </a:extLst>
                </a:gridCol>
              </a:tblGrid>
              <a:tr h="376253">
                <a:tc>
                  <a:txBody>
                    <a:bodyPr/>
                    <a:lstStyle/>
                    <a:p>
                      <a:pPr algn="ctr"/>
                      <a:r>
                        <a:rPr lang="en-IN" sz="1400" dirty="0" smtClean="0"/>
                        <a:t>DISEASE</a:t>
                      </a:r>
                      <a:r>
                        <a:rPr lang="en-IN" sz="1400" baseline="0" dirty="0" smtClean="0"/>
                        <a:t> SCREENED</a:t>
                      </a:r>
                      <a:endParaRPr lang="en-IN" sz="1400" dirty="0"/>
                    </a:p>
                  </a:txBody>
                  <a:tcPr/>
                </a:tc>
                <a:tc>
                  <a:txBody>
                    <a:bodyPr/>
                    <a:lstStyle/>
                    <a:p>
                      <a:pPr algn="ctr"/>
                      <a:r>
                        <a:rPr lang="en-IN" sz="1400" dirty="0" smtClean="0"/>
                        <a:t>INDIVIDUALS</a:t>
                      </a:r>
                      <a:r>
                        <a:rPr lang="en-IN" sz="1400" baseline="0" dirty="0" smtClean="0"/>
                        <a:t> SCREENED</a:t>
                      </a:r>
                      <a:endParaRPr lang="en-IN" sz="1400" dirty="0">
                        <a:solidFill>
                          <a:srgbClr val="FF0000"/>
                        </a:solidFill>
                      </a:endParaRPr>
                    </a:p>
                  </a:txBody>
                  <a:tcPr/>
                </a:tc>
                <a:extLst>
                  <a:ext uri="{0D108BD9-81ED-4DB2-BD59-A6C34878D82A}">
                    <a16:rowId xmlns:a16="http://schemas.microsoft.com/office/drawing/2014/main" xmlns="" val="10000"/>
                  </a:ext>
                </a:extLst>
              </a:tr>
              <a:tr h="376253">
                <a:tc>
                  <a:txBody>
                    <a:bodyPr/>
                    <a:lstStyle/>
                    <a:p>
                      <a:pPr algn="ctr"/>
                      <a:r>
                        <a:rPr lang="en-IN" sz="1400" b="1" dirty="0" smtClean="0"/>
                        <a:t>HYPERTENSION</a:t>
                      </a:r>
                      <a:endParaRPr lang="en-IN" sz="1400" b="1" dirty="0"/>
                    </a:p>
                  </a:txBody>
                  <a:tcPr/>
                </a:tc>
                <a:tc>
                  <a:txBody>
                    <a:bodyPr/>
                    <a:lstStyle/>
                    <a:p>
                      <a:pPr algn="ctr"/>
                      <a:r>
                        <a:rPr lang="en-IN" sz="1400" dirty="0" smtClean="0"/>
                        <a:t>24,463</a:t>
                      </a:r>
                      <a:endParaRPr lang="en-IN" sz="1400" dirty="0"/>
                    </a:p>
                  </a:txBody>
                  <a:tcPr/>
                </a:tc>
                <a:extLst>
                  <a:ext uri="{0D108BD9-81ED-4DB2-BD59-A6C34878D82A}">
                    <a16:rowId xmlns:a16="http://schemas.microsoft.com/office/drawing/2014/main" xmlns="" val="10001"/>
                  </a:ext>
                </a:extLst>
              </a:tr>
              <a:tr h="376253">
                <a:tc>
                  <a:txBody>
                    <a:bodyPr/>
                    <a:lstStyle/>
                    <a:p>
                      <a:pPr algn="ctr"/>
                      <a:r>
                        <a:rPr lang="en-IN" sz="1400" b="1" dirty="0" smtClean="0"/>
                        <a:t>DIABETES</a:t>
                      </a:r>
                      <a:endParaRPr lang="en-IN" sz="1400" b="1" dirty="0"/>
                    </a:p>
                  </a:txBody>
                  <a:tcPr/>
                </a:tc>
                <a:tc>
                  <a:txBody>
                    <a:bodyPr/>
                    <a:lstStyle/>
                    <a:p>
                      <a:pPr algn="ctr"/>
                      <a:r>
                        <a:rPr lang="en-IN" sz="1400" dirty="0" smtClean="0"/>
                        <a:t>24,211</a:t>
                      </a:r>
                      <a:endParaRPr lang="en-IN" sz="1400" dirty="0"/>
                    </a:p>
                  </a:txBody>
                  <a:tcPr/>
                </a:tc>
                <a:extLst>
                  <a:ext uri="{0D108BD9-81ED-4DB2-BD59-A6C34878D82A}">
                    <a16:rowId xmlns:a16="http://schemas.microsoft.com/office/drawing/2014/main" xmlns="" val="10002"/>
                  </a:ext>
                </a:extLst>
              </a:tr>
              <a:tr h="376253">
                <a:tc>
                  <a:txBody>
                    <a:bodyPr/>
                    <a:lstStyle/>
                    <a:p>
                      <a:pPr algn="ctr"/>
                      <a:r>
                        <a:rPr lang="en-IN" sz="1400" b="1" dirty="0" smtClean="0"/>
                        <a:t>ORAL CANCER</a:t>
                      </a:r>
                      <a:endParaRPr lang="en-IN" sz="1400" b="1" dirty="0"/>
                    </a:p>
                  </a:txBody>
                  <a:tcPr/>
                </a:tc>
                <a:tc>
                  <a:txBody>
                    <a:bodyPr/>
                    <a:lstStyle/>
                    <a:p>
                      <a:pPr algn="ctr"/>
                      <a:r>
                        <a:rPr lang="en-IN" sz="1400" dirty="0" smtClean="0"/>
                        <a:t>21,970</a:t>
                      </a:r>
                      <a:endParaRPr lang="en-IN" sz="1400" dirty="0"/>
                    </a:p>
                  </a:txBody>
                  <a:tcPr/>
                </a:tc>
                <a:extLst>
                  <a:ext uri="{0D108BD9-81ED-4DB2-BD59-A6C34878D82A}">
                    <a16:rowId xmlns:a16="http://schemas.microsoft.com/office/drawing/2014/main" xmlns="" val="10003"/>
                  </a:ext>
                </a:extLst>
              </a:tr>
              <a:tr h="376253">
                <a:tc>
                  <a:txBody>
                    <a:bodyPr/>
                    <a:lstStyle/>
                    <a:p>
                      <a:pPr algn="ctr"/>
                      <a:r>
                        <a:rPr lang="en-IN" sz="1400" b="1" dirty="0" smtClean="0"/>
                        <a:t>BREAST</a:t>
                      </a:r>
                      <a:r>
                        <a:rPr lang="en-IN" sz="1400" b="1" baseline="0" dirty="0" smtClean="0"/>
                        <a:t> CANCER</a:t>
                      </a:r>
                      <a:endParaRPr lang="en-IN" sz="1400" b="1" dirty="0"/>
                    </a:p>
                  </a:txBody>
                  <a:tcPr/>
                </a:tc>
                <a:tc>
                  <a:txBody>
                    <a:bodyPr/>
                    <a:lstStyle/>
                    <a:p>
                      <a:pPr algn="ctr"/>
                      <a:r>
                        <a:rPr lang="en-IN" sz="1400" dirty="0" smtClean="0"/>
                        <a:t>12,188</a:t>
                      </a:r>
                      <a:endParaRPr lang="en-IN" sz="1400" dirty="0"/>
                    </a:p>
                  </a:txBody>
                  <a:tcPr/>
                </a:tc>
                <a:extLst>
                  <a:ext uri="{0D108BD9-81ED-4DB2-BD59-A6C34878D82A}">
                    <a16:rowId xmlns:a16="http://schemas.microsoft.com/office/drawing/2014/main" xmlns="" val="10004"/>
                  </a:ext>
                </a:extLst>
              </a:tr>
            </a:tbl>
          </a:graphicData>
        </a:graphic>
      </p:graphicFrame>
      <p:sp>
        <p:nvSpPr>
          <p:cNvPr id="5" name="Title 1"/>
          <p:cNvSpPr txBox="1">
            <a:spLocks/>
          </p:cNvSpPr>
          <p:nvPr/>
        </p:nvSpPr>
        <p:spPr>
          <a:xfrm>
            <a:off x="0" y="0"/>
            <a:ext cx="9144000" cy="546647"/>
          </a:xfrm>
          <a:prstGeom prst="rec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rmAutofit fontScale="97500" lnSpcReduction="10000"/>
          </a:bodyPr>
          <a:lstStyle/>
          <a:p>
            <a:pPr lvl="0" algn="ctr">
              <a:spcBef>
                <a:spcPct val="0"/>
              </a:spcBef>
            </a:pPr>
            <a:r>
              <a:rPr lang="en-IN" sz="3200" b="1" dirty="0" smtClean="0"/>
              <a:t>Progress in implementation of HWCs- Assam</a:t>
            </a:r>
            <a:endParaRPr kumimoji="0" lang="en-US" sz="3200" b="1" i="0" u="none" strike="noStrike" kern="1200" cap="none" spc="0" normalizeH="0" baseline="0" noProof="0" dirty="0">
              <a:ln>
                <a:noFill/>
              </a:ln>
              <a:solidFill>
                <a:schemeClr val="lt1"/>
              </a:solidFill>
              <a:effectLst/>
              <a:uLnTx/>
              <a:uFillTx/>
              <a:latin typeface="+mn-lt"/>
              <a:ea typeface="+mn-ea"/>
              <a:cs typeface="+mn-cs"/>
            </a:endParaRPr>
          </a:p>
        </p:txBody>
      </p:sp>
      <p:graphicFrame>
        <p:nvGraphicFramePr>
          <p:cNvPr id="6" name="Table 5"/>
          <p:cNvGraphicFramePr>
            <a:graphicFrameLocks noGrp="1"/>
          </p:cNvGraphicFramePr>
          <p:nvPr/>
        </p:nvGraphicFramePr>
        <p:xfrm>
          <a:off x="509666" y="719667"/>
          <a:ext cx="8124670" cy="1995315"/>
        </p:xfrm>
        <a:graphic>
          <a:graphicData uri="http://schemas.openxmlformats.org/drawingml/2006/table">
            <a:tbl>
              <a:tblPr firstRow="1" bandRow="1">
                <a:tableStyleId>{E8B1032C-EA38-4F05-BA0D-38AFFFC7BED3}</a:tableStyleId>
              </a:tblPr>
              <a:tblGrid>
                <a:gridCol w="2218382">
                  <a:extLst>
                    <a:ext uri="{9D8B030D-6E8A-4147-A177-3AD203B41FA5}">
                      <a16:colId xmlns:a16="http://schemas.microsoft.com/office/drawing/2014/main" xmlns="" val="20000"/>
                    </a:ext>
                  </a:extLst>
                </a:gridCol>
                <a:gridCol w="2376104">
                  <a:extLst>
                    <a:ext uri="{9D8B030D-6E8A-4147-A177-3AD203B41FA5}">
                      <a16:colId xmlns:a16="http://schemas.microsoft.com/office/drawing/2014/main" xmlns="" val="20001"/>
                    </a:ext>
                  </a:extLst>
                </a:gridCol>
                <a:gridCol w="1911246">
                  <a:extLst>
                    <a:ext uri="{9D8B030D-6E8A-4147-A177-3AD203B41FA5}">
                      <a16:colId xmlns:a16="http://schemas.microsoft.com/office/drawing/2014/main" xmlns="" val="20002"/>
                    </a:ext>
                  </a:extLst>
                </a:gridCol>
                <a:gridCol w="1618938">
                  <a:extLst>
                    <a:ext uri="{9D8B030D-6E8A-4147-A177-3AD203B41FA5}">
                      <a16:colId xmlns:a16="http://schemas.microsoft.com/office/drawing/2014/main" xmlns="" val="20003"/>
                    </a:ext>
                  </a:extLst>
                </a:gridCol>
              </a:tblGrid>
              <a:tr h="577381">
                <a:tc>
                  <a:txBody>
                    <a:bodyPr/>
                    <a:lstStyle/>
                    <a:p>
                      <a:pPr algn="ctr"/>
                      <a:r>
                        <a:rPr lang="en-US" sz="1400" dirty="0" smtClean="0"/>
                        <a:t>CATEGORY OF HI</a:t>
                      </a:r>
                      <a:endParaRPr lang="en-US" sz="1400" dirty="0"/>
                    </a:p>
                  </a:txBody>
                  <a:tcPr marL="68580" marR="68580"/>
                </a:tc>
                <a:tc>
                  <a:txBody>
                    <a:bodyPr/>
                    <a:lstStyle/>
                    <a:p>
                      <a:pPr algn="ctr"/>
                      <a:r>
                        <a:rPr lang="en-US" sz="1400" dirty="0" smtClean="0"/>
                        <a:t>HWC 2018-19 PIP TARGET</a:t>
                      </a:r>
                      <a:endParaRPr lang="en-US" sz="1400" dirty="0"/>
                    </a:p>
                  </a:txBody>
                  <a:tcPr marL="68580" marR="68580"/>
                </a:tc>
                <a:tc>
                  <a:txBody>
                    <a:bodyPr/>
                    <a:lstStyle/>
                    <a:p>
                      <a:pPr algn="ctr"/>
                      <a:r>
                        <a:rPr lang="en-US" sz="1400" dirty="0" smtClean="0"/>
                        <a:t>HWC NOTIFIED 2018-19</a:t>
                      </a:r>
                      <a:endParaRPr lang="en-US" sz="1400" dirty="0"/>
                    </a:p>
                  </a:txBody>
                  <a:tcPr marL="68580" marR="68580"/>
                </a:tc>
                <a:tc>
                  <a:txBody>
                    <a:bodyPr/>
                    <a:lstStyle/>
                    <a:p>
                      <a:pPr algn="ctr"/>
                      <a:r>
                        <a:rPr lang="en-US" sz="1400" dirty="0" smtClean="0"/>
                        <a:t>HWC FUNCTIONAL </a:t>
                      </a:r>
                      <a:endParaRPr lang="en-US" sz="1400" dirty="0">
                        <a:solidFill>
                          <a:srgbClr val="FF0000"/>
                        </a:solidFill>
                      </a:endParaRPr>
                    </a:p>
                  </a:txBody>
                  <a:tcPr marL="68580" marR="68580"/>
                </a:tc>
                <a:extLst>
                  <a:ext uri="{0D108BD9-81ED-4DB2-BD59-A6C34878D82A}">
                    <a16:rowId xmlns:a16="http://schemas.microsoft.com/office/drawing/2014/main" xmlns="" val="10000"/>
                  </a:ext>
                </a:extLst>
              </a:tr>
              <a:tr h="242710">
                <a:tc>
                  <a:txBody>
                    <a:bodyPr/>
                    <a:lstStyle/>
                    <a:p>
                      <a:r>
                        <a:rPr lang="en-US" sz="1400" dirty="0" smtClean="0"/>
                        <a:t>SUB CENTRE</a:t>
                      </a:r>
                      <a:endParaRPr lang="en-US" sz="1400" dirty="0"/>
                    </a:p>
                  </a:txBody>
                  <a:tcPr marL="68580" marR="68580"/>
                </a:tc>
                <a:tc>
                  <a:txBody>
                    <a:bodyPr/>
                    <a:lstStyle/>
                    <a:p>
                      <a:pPr algn="ctr"/>
                      <a:r>
                        <a:rPr lang="en-US" sz="1400" b="1" dirty="0" smtClean="0"/>
                        <a:t>691</a:t>
                      </a:r>
                      <a:endParaRPr lang="en-US" sz="1400" b="1" dirty="0"/>
                    </a:p>
                  </a:txBody>
                  <a:tcPr marL="68580" marR="68580"/>
                </a:tc>
                <a:tc>
                  <a:txBody>
                    <a:bodyPr/>
                    <a:lstStyle/>
                    <a:p>
                      <a:pPr algn="ctr"/>
                      <a:r>
                        <a:rPr lang="en-US" sz="1400" b="1" dirty="0" smtClean="0"/>
                        <a:t>638</a:t>
                      </a:r>
                      <a:endParaRPr lang="en-US" sz="1400" b="1" dirty="0"/>
                    </a:p>
                  </a:txBody>
                  <a:tcPr marL="68580" marR="68580"/>
                </a:tc>
                <a:tc>
                  <a:txBody>
                    <a:bodyPr/>
                    <a:lstStyle/>
                    <a:p>
                      <a:pPr algn="ctr"/>
                      <a:r>
                        <a:rPr lang="en-US" sz="1400" b="1" dirty="0" smtClean="0"/>
                        <a:t>306</a:t>
                      </a:r>
                      <a:endParaRPr lang="en-US" sz="1400" b="1" dirty="0"/>
                    </a:p>
                  </a:txBody>
                  <a:tcPr marL="68580" marR="68580"/>
                </a:tc>
                <a:extLst>
                  <a:ext uri="{0D108BD9-81ED-4DB2-BD59-A6C34878D82A}">
                    <a16:rowId xmlns:a16="http://schemas.microsoft.com/office/drawing/2014/main" xmlns="" val="10001"/>
                  </a:ext>
                </a:extLst>
              </a:tr>
              <a:tr h="404167">
                <a:tc>
                  <a:txBody>
                    <a:bodyPr/>
                    <a:lstStyle/>
                    <a:p>
                      <a:r>
                        <a:rPr lang="en-US" sz="1400" dirty="0" smtClean="0"/>
                        <a:t>PRIMARY</a:t>
                      </a:r>
                      <a:r>
                        <a:rPr lang="en-US" sz="1400" baseline="0" dirty="0" smtClean="0"/>
                        <a:t> HEALTH CENTRE</a:t>
                      </a:r>
                      <a:endParaRPr lang="en-US" sz="1400" dirty="0"/>
                    </a:p>
                  </a:txBody>
                  <a:tcPr marL="68580" marR="68580"/>
                </a:tc>
                <a:tc>
                  <a:txBody>
                    <a:bodyPr/>
                    <a:lstStyle/>
                    <a:p>
                      <a:pPr algn="ctr"/>
                      <a:r>
                        <a:rPr lang="en-US" sz="1400" b="1" dirty="0" smtClean="0"/>
                        <a:t>133</a:t>
                      </a:r>
                      <a:endParaRPr lang="en-US" sz="1400" b="1" dirty="0"/>
                    </a:p>
                  </a:txBody>
                  <a:tcPr marL="68580" marR="68580"/>
                </a:tc>
                <a:tc>
                  <a:txBody>
                    <a:bodyPr/>
                    <a:lstStyle/>
                    <a:p>
                      <a:pPr algn="ctr"/>
                      <a:r>
                        <a:rPr lang="en-US" sz="1400" b="1" dirty="0" smtClean="0"/>
                        <a:t>316</a:t>
                      </a:r>
                      <a:endParaRPr lang="en-US" sz="1400" b="1" dirty="0"/>
                    </a:p>
                  </a:txBody>
                  <a:tcPr marL="68580" marR="68580"/>
                </a:tc>
                <a:tc>
                  <a:txBody>
                    <a:bodyPr/>
                    <a:lstStyle/>
                    <a:p>
                      <a:pPr algn="ctr"/>
                      <a:r>
                        <a:rPr lang="en-US" sz="1400" b="1" dirty="0" smtClean="0"/>
                        <a:t>150</a:t>
                      </a:r>
                      <a:endParaRPr lang="en-US" sz="1400" b="1" dirty="0"/>
                    </a:p>
                  </a:txBody>
                  <a:tcPr marL="68580" marR="68580"/>
                </a:tc>
                <a:extLst>
                  <a:ext uri="{0D108BD9-81ED-4DB2-BD59-A6C34878D82A}">
                    <a16:rowId xmlns:a16="http://schemas.microsoft.com/office/drawing/2014/main" xmlns="" val="10002"/>
                  </a:ext>
                </a:extLst>
              </a:tr>
              <a:tr h="404167">
                <a:tc>
                  <a:txBody>
                    <a:bodyPr/>
                    <a:lstStyle/>
                    <a:p>
                      <a:r>
                        <a:rPr lang="en-US" sz="1400" dirty="0" smtClean="0"/>
                        <a:t>URBAN HEALTH CENTRE</a:t>
                      </a:r>
                      <a:endParaRPr lang="en-US" sz="1400" dirty="0"/>
                    </a:p>
                  </a:txBody>
                  <a:tcPr marL="68580" marR="68580"/>
                </a:tc>
                <a:tc>
                  <a:txBody>
                    <a:bodyPr/>
                    <a:lstStyle/>
                    <a:p>
                      <a:pPr algn="ctr"/>
                      <a:r>
                        <a:rPr lang="en-US" sz="1400" b="1" dirty="0" smtClean="0"/>
                        <a:t>54</a:t>
                      </a:r>
                      <a:endParaRPr lang="en-US" sz="1400" b="1" dirty="0"/>
                    </a:p>
                  </a:txBody>
                  <a:tcPr marL="68580" marR="68580"/>
                </a:tc>
                <a:tc>
                  <a:txBody>
                    <a:bodyPr/>
                    <a:lstStyle/>
                    <a:p>
                      <a:pPr algn="ctr"/>
                      <a:r>
                        <a:rPr lang="en-US" sz="1400" b="1" dirty="0" smtClean="0"/>
                        <a:t>53</a:t>
                      </a:r>
                      <a:endParaRPr lang="en-US" sz="1400" b="1" dirty="0"/>
                    </a:p>
                  </a:txBody>
                  <a:tcPr marL="68580" marR="68580"/>
                </a:tc>
                <a:tc>
                  <a:txBody>
                    <a:bodyPr/>
                    <a:lstStyle/>
                    <a:p>
                      <a:pPr algn="ctr"/>
                      <a:r>
                        <a:rPr lang="en-US" sz="1400" b="1" dirty="0" smtClean="0"/>
                        <a:t>48</a:t>
                      </a:r>
                      <a:endParaRPr lang="en-US" sz="1400" b="1" dirty="0"/>
                    </a:p>
                  </a:txBody>
                  <a:tcPr marL="68580" marR="68580"/>
                </a:tc>
                <a:extLst>
                  <a:ext uri="{0D108BD9-81ED-4DB2-BD59-A6C34878D82A}">
                    <a16:rowId xmlns:a16="http://schemas.microsoft.com/office/drawing/2014/main" xmlns="" val="10003"/>
                  </a:ext>
                </a:extLst>
              </a:tr>
              <a:tr h="242710">
                <a:tc>
                  <a:txBody>
                    <a:bodyPr/>
                    <a:lstStyle/>
                    <a:p>
                      <a:r>
                        <a:rPr lang="en-US" sz="1400" b="1" dirty="0" smtClean="0"/>
                        <a:t>TOTAL</a:t>
                      </a:r>
                      <a:endParaRPr lang="en-US" sz="1400" b="1" dirty="0"/>
                    </a:p>
                  </a:txBody>
                  <a:tcPr marL="68580" marR="68580"/>
                </a:tc>
                <a:tc>
                  <a:txBody>
                    <a:bodyPr/>
                    <a:lstStyle/>
                    <a:p>
                      <a:pPr algn="ctr"/>
                      <a:r>
                        <a:rPr lang="en-US" sz="1400" b="1" dirty="0" smtClean="0"/>
                        <a:t>878</a:t>
                      </a:r>
                      <a:endParaRPr lang="en-US" sz="1400" b="1" dirty="0"/>
                    </a:p>
                  </a:txBody>
                  <a:tcPr marL="68580" marR="68580"/>
                </a:tc>
                <a:tc>
                  <a:txBody>
                    <a:bodyPr/>
                    <a:lstStyle/>
                    <a:p>
                      <a:pPr algn="ctr"/>
                      <a:r>
                        <a:rPr lang="en-US" sz="1400" b="1" dirty="0" smtClean="0"/>
                        <a:t>1007</a:t>
                      </a:r>
                      <a:endParaRPr lang="en-US" sz="1400" b="1" dirty="0"/>
                    </a:p>
                  </a:txBody>
                  <a:tcPr marL="68580" marR="68580"/>
                </a:tc>
                <a:tc>
                  <a:txBody>
                    <a:bodyPr/>
                    <a:lstStyle/>
                    <a:p>
                      <a:pPr algn="ctr"/>
                      <a:r>
                        <a:rPr lang="en-US" sz="1400" b="1" dirty="0" smtClean="0"/>
                        <a:t>504</a:t>
                      </a:r>
                      <a:endParaRPr lang="en-US" sz="1400" b="1" dirty="0"/>
                    </a:p>
                  </a:txBody>
                  <a:tcPr marL="68580" marR="68580"/>
                </a:tc>
                <a:extLst>
                  <a:ext uri="{0D108BD9-81ED-4DB2-BD59-A6C34878D82A}">
                    <a16:rowId xmlns:a16="http://schemas.microsoft.com/office/drawing/2014/main" xmlns="" val="10004"/>
                  </a:ext>
                </a:extLst>
              </a:tr>
            </a:tbl>
          </a:graphicData>
        </a:graphic>
      </p:graphicFrame>
      <p:graphicFrame>
        <p:nvGraphicFramePr>
          <p:cNvPr id="7" name="Table 6"/>
          <p:cNvGraphicFramePr>
            <a:graphicFrameLocks noGrp="1"/>
          </p:cNvGraphicFramePr>
          <p:nvPr/>
        </p:nvGraphicFramePr>
        <p:xfrm>
          <a:off x="528403" y="2895600"/>
          <a:ext cx="8105932" cy="1914882"/>
        </p:xfrm>
        <a:graphic>
          <a:graphicData uri="http://schemas.openxmlformats.org/drawingml/2006/table">
            <a:tbl>
              <a:tblPr firstRow="1" bandRow="1">
                <a:tableStyleId>{8799B23B-EC83-4686-B30A-512413B5E67A}</a:tableStyleId>
              </a:tblPr>
              <a:tblGrid>
                <a:gridCol w="2026483">
                  <a:extLst>
                    <a:ext uri="{9D8B030D-6E8A-4147-A177-3AD203B41FA5}">
                      <a16:colId xmlns:a16="http://schemas.microsoft.com/office/drawing/2014/main" xmlns="" val="20000"/>
                    </a:ext>
                  </a:extLst>
                </a:gridCol>
                <a:gridCol w="2026483">
                  <a:extLst>
                    <a:ext uri="{9D8B030D-6E8A-4147-A177-3AD203B41FA5}">
                      <a16:colId xmlns:a16="http://schemas.microsoft.com/office/drawing/2014/main" xmlns="" val="20001"/>
                    </a:ext>
                  </a:extLst>
                </a:gridCol>
                <a:gridCol w="2026483">
                  <a:extLst>
                    <a:ext uri="{9D8B030D-6E8A-4147-A177-3AD203B41FA5}">
                      <a16:colId xmlns:a16="http://schemas.microsoft.com/office/drawing/2014/main" xmlns="" val="20002"/>
                    </a:ext>
                  </a:extLst>
                </a:gridCol>
                <a:gridCol w="2026483">
                  <a:extLst>
                    <a:ext uri="{9D8B030D-6E8A-4147-A177-3AD203B41FA5}">
                      <a16:colId xmlns:a16="http://schemas.microsoft.com/office/drawing/2014/main" xmlns="" val="20003"/>
                    </a:ext>
                  </a:extLst>
                </a:gridCol>
              </a:tblGrid>
              <a:tr h="638294">
                <a:tc>
                  <a:txBody>
                    <a:bodyPr/>
                    <a:lstStyle/>
                    <a:p>
                      <a:endParaRPr lang="en-US" sz="1600" dirty="0"/>
                    </a:p>
                  </a:txBody>
                  <a:tcPr marL="68580" marR="68580"/>
                </a:tc>
                <a:tc>
                  <a:txBody>
                    <a:bodyPr/>
                    <a:lstStyle/>
                    <a:p>
                      <a:pPr algn="ctr"/>
                      <a:r>
                        <a:rPr lang="en-US" sz="1600" dirty="0" smtClean="0"/>
                        <a:t>SUB CENTRE</a:t>
                      </a:r>
                      <a:endParaRPr lang="en-US" sz="1600" dirty="0"/>
                    </a:p>
                  </a:txBody>
                  <a:tcPr marL="68580" marR="68580"/>
                </a:tc>
                <a:tc>
                  <a:txBody>
                    <a:bodyPr/>
                    <a:lstStyle/>
                    <a:p>
                      <a:pPr algn="ctr"/>
                      <a:r>
                        <a:rPr lang="en-US" sz="1600" dirty="0" smtClean="0"/>
                        <a:t>PRIMARY</a:t>
                      </a:r>
                      <a:r>
                        <a:rPr lang="en-US" sz="1600" baseline="0" dirty="0" smtClean="0"/>
                        <a:t>  HEALTH CENTRE</a:t>
                      </a:r>
                      <a:endParaRPr lang="en-US" sz="1600" dirty="0"/>
                    </a:p>
                  </a:txBody>
                  <a:tcPr marL="68580" marR="68580"/>
                </a:tc>
                <a:tc>
                  <a:txBody>
                    <a:bodyPr/>
                    <a:lstStyle/>
                    <a:p>
                      <a:pPr algn="ctr"/>
                      <a:r>
                        <a:rPr lang="en-US" sz="1600" dirty="0" smtClean="0"/>
                        <a:t>URBAN HEALTH CENTRE</a:t>
                      </a:r>
                      <a:endParaRPr lang="en-US" sz="1600" dirty="0"/>
                    </a:p>
                  </a:txBody>
                  <a:tcPr marL="68580" marR="68580"/>
                </a:tc>
                <a:extLst>
                  <a:ext uri="{0D108BD9-81ED-4DB2-BD59-A6C34878D82A}">
                    <a16:rowId xmlns:a16="http://schemas.microsoft.com/office/drawing/2014/main" xmlns="" val="10000"/>
                  </a:ext>
                </a:extLst>
              </a:tr>
              <a:tr h="638294">
                <a:tc>
                  <a:txBody>
                    <a:bodyPr/>
                    <a:lstStyle/>
                    <a:p>
                      <a:r>
                        <a:rPr lang="en-US" sz="1600" dirty="0" smtClean="0"/>
                        <a:t>COMMUNITY</a:t>
                      </a:r>
                      <a:r>
                        <a:rPr lang="en-US" sz="1600" baseline="0" dirty="0" smtClean="0"/>
                        <a:t> OUTREACH</a:t>
                      </a:r>
                      <a:endParaRPr lang="en-US" sz="1600" dirty="0"/>
                    </a:p>
                  </a:txBody>
                  <a:tcPr marL="68580" marR="68580"/>
                </a:tc>
                <a:tc>
                  <a:txBody>
                    <a:bodyPr/>
                    <a:lstStyle/>
                    <a:p>
                      <a:pPr algn="ctr"/>
                      <a:r>
                        <a:rPr lang="en-US" sz="1600" dirty="0" smtClean="0"/>
                        <a:t>509</a:t>
                      </a:r>
                      <a:endParaRPr lang="en-US" sz="1600" dirty="0"/>
                    </a:p>
                  </a:txBody>
                  <a:tcPr marL="68580" marR="68580"/>
                </a:tc>
                <a:tc>
                  <a:txBody>
                    <a:bodyPr/>
                    <a:lstStyle/>
                    <a:p>
                      <a:pPr algn="ctr"/>
                      <a:r>
                        <a:rPr lang="en-US" sz="1600" dirty="0" smtClean="0"/>
                        <a:t>12</a:t>
                      </a:r>
                      <a:endParaRPr lang="en-US" sz="1600" dirty="0"/>
                    </a:p>
                  </a:txBody>
                  <a:tcPr marL="68580" marR="68580"/>
                </a:tc>
                <a:tc>
                  <a:txBody>
                    <a:bodyPr/>
                    <a:lstStyle/>
                    <a:p>
                      <a:pPr algn="ctr"/>
                      <a:r>
                        <a:rPr lang="en-US" sz="1600" dirty="0" smtClean="0"/>
                        <a:t>33</a:t>
                      </a:r>
                      <a:endParaRPr lang="en-US" sz="1600" dirty="0"/>
                    </a:p>
                  </a:txBody>
                  <a:tcPr marL="68580" marR="68580"/>
                </a:tc>
                <a:extLst>
                  <a:ext uri="{0D108BD9-81ED-4DB2-BD59-A6C34878D82A}">
                    <a16:rowId xmlns:a16="http://schemas.microsoft.com/office/drawing/2014/main" xmlns="" val="10001"/>
                  </a:ext>
                </a:extLst>
              </a:tr>
              <a:tr h="638294">
                <a:tc>
                  <a:txBody>
                    <a:bodyPr/>
                    <a:lstStyle/>
                    <a:p>
                      <a:r>
                        <a:rPr lang="en-US" sz="1600" dirty="0" smtClean="0"/>
                        <a:t>UNIVERSAL NCD SCREENING</a:t>
                      </a:r>
                      <a:endParaRPr lang="en-US" sz="1600" dirty="0"/>
                    </a:p>
                  </a:txBody>
                  <a:tcPr marL="68580" marR="68580"/>
                </a:tc>
                <a:tc>
                  <a:txBody>
                    <a:bodyPr/>
                    <a:lstStyle/>
                    <a:p>
                      <a:pPr algn="ctr"/>
                      <a:r>
                        <a:rPr lang="en-US" sz="1600" dirty="0" smtClean="0"/>
                        <a:t>447</a:t>
                      </a:r>
                      <a:endParaRPr lang="en-US" sz="1600" dirty="0"/>
                    </a:p>
                  </a:txBody>
                  <a:tcPr marL="68580" marR="68580"/>
                </a:tc>
                <a:tc>
                  <a:txBody>
                    <a:bodyPr/>
                    <a:lstStyle/>
                    <a:p>
                      <a:pPr algn="ctr"/>
                      <a:r>
                        <a:rPr lang="en-US" sz="1600" dirty="0" smtClean="0"/>
                        <a:t>12</a:t>
                      </a:r>
                      <a:endParaRPr lang="en-US" sz="1600" dirty="0"/>
                    </a:p>
                  </a:txBody>
                  <a:tcPr marL="68580" marR="68580"/>
                </a:tc>
                <a:tc>
                  <a:txBody>
                    <a:bodyPr/>
                    <a:lstStyle/>
                    <a:p>
                      <a:pPr algn="ctr"/>
                      <a:r>
                        <a:rPr lang="en-US" sz="1600" dirty="0" smtClean="0"/>
                        <a:t>32</a:t>
                      </a:r>
                      <a:endParaRPr lang="en-US" sz="1600" dirty="0"/>
                    </a:p>
                  </a:txBody>
                  <a:tcPr marL="68580" marR="68580"/>
                </a:tc>
                <a:extLst>
                  <a:ext uri="{0D108BD9-81ED-4DB2-BD59-A6C34878D82A}">
                    <a16:rowId xmlns:a16="http://schemas.microsoft.com/office/drawing/2014/main" xmlns="" val="10002"/>
                  </a:ext>
                </a:extLst>
              </a:tr>
            </a:tbl>
          </a:graphicData>
        </a:graphic>
      </p:graphicFrame>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chemeClr val="accent2">
              <a:lumMod val="75000"/>
            </a:schemeClr>
          </a:solidFill>
        </p:spPr>
        <p:txBody>
          <a:bodyPr/>
          <a:lstStyle/>
          <a:p>
            <a:r>
              <a:rPr lang="en-US" b="1" dirty="0" smtClean="0">
                <a:solidFill>
                  <a:schemeClr val="bg1"/>
                </a:solidFill>
              </a:rPr>
              <a:t>CPHC- Biomedical </a:t>
            </a:r>
            <a:r>
              <a:rPr lang="en-US" b="1" dirty="0" err="1" smtClean="0">
                <a:solidFill>
                  <a:schemeClr val="bg1"/>
                </a:solidFill>
              </a:rPr>
              <a:t>vs</a:t>
            </a:r>
            <a:r>
              <a:rPr lang="en-US" b="1" dirty="0" smtClean="0">
                <a:solidFill>
                  <a:schemeClr val="bg1"/>
                </a:solidFill>
              </a:rPr>
              <a:t> Social Model</a:t>
            </a:r>
            <a:endParaRPr lang="en-US" b="1" dirty="0">
              <a:solidFill>
                <a:schemeClr val="bg1"/>
              </a:solidFill>
            </a:endParaRPr>
          </a:p>
        </p:txBody>
      </p:sp>
      <p:sp>
        <p:nvSpPr>
          <p:cNvPr id="3" name="Content Placeholder 2"/>
          <p:cNvSpPr>
            <a:spLocks noGrp="1"/>
          </p:cNvSpPr>
          <p:nvPr>
            <p:ph idx="1"/>
          </p:nvPr>
        </p:nvSpPr>
        <p:spPr/>
        <p:txBody>
          <a:bodyPr>
            <a:normAutofit fontScale="77500" lnSpcReduction="20000"/>
          </a:bodyPr>
          <a:lstStyle/>
          <a:p>
            <a:pPr>
              <a:buNone/>
            </a:pPr>
            <a:r>
              <a:rPr lang="en-US" dirty="0" smtClean="0"/>
              <a:t>For attaining CHPC/UHC along with Healthcare delivery System, work needs to be done in following sectors-</a:t>
            </a:r>
          </a:p>
          <a:p>
            <a:r>
              <a:rPr lang="en-US" dirty="0" smtClean="0"/>
              <a:t>Education</a:t>
            </a:r>
          </a:p>
          <a:p>
            <a:r>
              <a:rPr lang="en-US" dirty="0" smtClean="0"/>
              <a:t>Agriculture</a:t>
            </a:r>
          </a:p>
          <a:p>
            <a:r>
              <a:rPr lang="en-US" dirty="0" smtClean="0"/>
              <a:t>Water and Sanitation</a:t>
            </a:r>
          </a:p>
          <a:p>
            <a:r>
              <a:rPr lang="en-US" dirty="0" smtClean="0"/>
              <a:t>Healthy Housing</a:t>
            </a:r>
          </a:p>
          <a:p>
            <a:r>
              <a:rPr lang="en-US" dirty="0" smtClean="0"/>
              <a:t>Social Justice</a:t>
            </a:r>
          </a:p>
          <a:p>
            <a:r>
              <a:rPr lang="en-US" dirty="0" smtClean="0"/>
              <a:t>Respectable employment</a:t>
            </a:r>
          </a:p>
          <a:p>
            <a:r>
              <a:rPr lang="en-US" dirty="0" smtClean="0"/>
              <a:t>Socio-economic status</a:t>
            </a:r>
          </a:p>
          <a:p>
            <a:r>
              <a:rPr lang="en-US" dirty="0" smtClean="0"/>
              <a:t>Human rights</a:t>
            </a:r>
          </a:p>
          <a:p>
            <a:r>
              <a:rPr lang="en-US" dirty="0" smtClean="0"/>
              <a:t>Environment</a:t>
            </a:r>
          </a:p>
          <a:p>
            <a:r>
              <a:rPr lang="en-US" dirty="0" smtClean="0"/>
              <a:t>Gender equality</a:t>
            </a:r>
          </a:p>
          <a:p>
            <a:endParaRPr lang="en-US" dirty="0" smtClean="0"/>
          </a:p>
        </p:txBody>
      </p:sp>
      <p:pic>
        <p:nvPicPr>
          <p:cNvPr id="2050" name="Picture 2" descr="D:\Desktop\images.jpg"/>
          <p:cNvPicPr>
            <a:picLocks noChangeAspect="1" noChangeArrowheads="1"/>
          </p:cNvPicPr>
          <p:nvPr/>
        </p:nvPicPr>
        <p:blipFill>
          <a:blip r:embed="rId2"/>
          <a:srcRect/>
          <a:stretch>
            <a:fillRect/>
          </a:stretch>
        </p:blipFill>
        <p:spPr bwMode="auto">
          <a:xfrm>
            <a:off x="5791200" y="4038600"/>
            <a:ext cx="3352800" cy="28194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19400"/>
            <a:ext cx="9144000" cy="1077218"/>
          </a:xfrm>
          <a:prstGeom prst="rect">
            <a:avLst/>
          </a:prstGeom>
          <a:solidFill>
            <a:schemeClr val="accent2">
              <a:lumMod val="50000"/>
            </a:schemeClr>
          </a:solidFill>
        </p:spPr>
        <p:txBody>
          <a:bodyPr wrap="square">
            <a:spAutoFit/>
          </a:bodyPr>
          <a:lstStyle/>
          <a:p>
            <a:pPr algn="ctr"/>
            <a:r>
              <a:rPr lang="en-US" sz="3200" b="1" dirty="0" smtClean="0">
                <a:solidFill>
                  <a:schemeClr val="bg1"/>
                </a:solidFill>
              </a:rPr>
              <a:t>H&amp;WC MONITORING BY VHSNC MEMBERS</a:t>
            </a:r>
          </a:p>
          <a:p>
            <a:pPr algn="ctr"/>
            <a:r>
              <a:rPr lang="en-US" sz="3200" b="1" dirty="0" smtClean="0">
                <a:solidFill>
                  <a:schemeClr val="bg1"/>
                </a:solidFill>
              </a:rPr>
              <a:t>Community Action for Health- Assam</a:t>
            </a:r>
            <a:endParaRPr lang="en-US" sz="3200"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28600" y="425472"/>
            <a:ext cx="8686800" cy="5863144"/>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In the Pilot phase, 3 Districts and 9 blocks in 2008-09 were covered with the support of local NGOs.</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n-US"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lang="en-US" dirty="0" smtClean="0">
                <a:latin typeface="Calibri" pitchFamily="34" charset="0"/>
                <a:ea typeface="Times New Roman" pitchFamily="18" charset="0"/>
                <a:cs typeface="Times New Roman" pitchFamily="18" charset="0"/>
              </a:rPr>
              <a:t>S</a:t>
            </a:r>
            <a:r>
              <a:rPr kumimoji="0" lang="en-US"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econd phase (2013-14) - small scale up to 5 districts and 34 blocks covering 5678 VHSNCs with the support of local NGOs.</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n-US"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Third phase of Community Action for health 2016-17 spread over in 105 Blocks covering 4200 VHSNCs. The VHSNC of these districts were trained on the handbook and functioning with the support of Nodal and Zonal NGOs.  </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n-US"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lvl="0" algn="just" eaLnBrk="0" fontAlgn="base" hangingPunct="0">
              <a:spcBef>
                <a:spcPct val="0"/>
              </a:spcBef>
              <a:spcAft>
                <a:spcPct val="0"/>
              </a:spcAft>
              <a:buFontTx/>
              <a:buChar char="•"/>
            </a:pPr>
            <a:r>
              <a:rPr kumimoji="0" lang="en-US"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In 2017-18,</a:t>
            </a:r>
            <a:r>
              <a:rPr kumimoji="0" lang="en-US"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a:t>
            </a:r>
            <a:r>
              <a:rPr kumimoji="0" lang="en-US"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CAH was initiated with State budget </a:t>
            </a:r>
            <a:r>
              <a:rPr lang="en-US" dirty="0" smtClean="0">
                <a:latin typeface="Calibri" pitchFamily="34" charset="0"/>
                <a:ea typeface="Times New Roman" pitchFamily="18" charset="0"/>
                <a:cs typeface="Times New Roman" pitchFamily="18" charset="0"/>
              </a:rPr>
              <a:t>for</a:t>
            </a:r>
            <a:r>
              <a:rPr kumimoji="0" lang="en-US"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Community awareness via the mechanism of VHSNCs carried out with in house manpower. </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 MCH tool </a:t>
            </a:r>
            <a:r>
              <a:rPr kumimoji="0" lang="en-US"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was developed with AGCA in which the ASHA Supervisors of all 27 districts were trained at district level who in phase </a:t>
            </a:r>
            <a:r>
              <a:rPr lang="en-US" dirty="0" smtClean="0">
                <a:latin typeface="Calibri" pitchFamily="34" charset="0"/>
                <a:ea typeface="Times New Roman" pitchFamily="18" charset="0"/>
                <a:cs typeface="Times New Roman" pitchFamily="18" charset="0"/>
              </a:rPr>
              <a:t>manner trained </a:t>
            </a:r>
            <a:r>
              <a:rPr kumimoji="0" lang="en-US"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VHSNC members.</a:t>
            </a:r>
          </a:p>
          <a:p>
            <a:pPr lvl="0" algn="just" eaLnBrk="0" fontAlgn="base" hangingPunct="0">
              <a:spcBef>
                <a:spcPct val="0"/>
              </a:spcBef>
              <a:spcAft>
                <a:spcPct val="0"/>
              </a:spcAft>
            </a:pPr>
            <a:r>
              <a:rPr kumimoji="0" lang="en-US"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p>
          <a:p>
            <a:pPr algn="just" eaLnBrk="0" fontAlgn="base" hangingPunct="0">
              <a:spcBef>
                <a:spcPct val="0"/>
              </a:spcBef>
              <a:spcAft>
                <a:spcPct val="0"/>
              </a:spcAft>
              <a:buFontTx/>
              <a:buChar char="•"/>
            </a:pPr>
            <a:r>
              <a:rPr lang="en-US" sz="1850" b="1" dirty="0" smtClean="0"/>
              <a:t>In 2018-19 Assam has carried out H&amp;WC Monitoring by VHSNC members under Community Action for Health </a:t>
            </a:r>
            <a:r>
              <a:rPr lang="en-US" sz="1850" b="1" dirty="0" err="1" smtClean="0"/>
              <a:t>programme</a:t>
            </a:r>
            <a:r>
              <a:rPr lang="en-US" sz="1850" b="1" dirty="0" smtClean="0"/>
              <a:t> which is covering the 7 </a:t>
            </a:r>
            <a:r>
              <a:rPr lang="en-US" sz="1850" b="1" dirty="0" err="1" smtClean="0"/>
              <a:t>aspirational</a:t>
            </a:r>
            <a:r>
              <a:rPr lang="en-US" sz="1850" b="1" dirty="0" smtClean="0"/>
              <a:t> districts in 111 batches covering 222 H&amp;WCs and targeting more than 3000 VHSNC members. The state level Training of trainers is completed on 28th &amp; 29th of December 2018. The trainings at the 7 </a:t>
            </a:r>
            <a:r>
              <a:rPr lang="en-US" sz="1850" b="1" dirty="0" err="1" smtClean="0"/>
              <a:t>aspirational</a:t>
            </a:r>
            <a:r>
              <a:rPr lang="en-US" sz="1850" b="1" dirty="0" smtClean="0"/>
              <a:t> districts are being conducted. Re- proposal done  in 2019-20 PIP done for 61 batches and approved in the </a:t>
            </a:r>
            <a:r>
              <a:rPr lang="en-US" sz="1850" b="1" dirty="0" err="1" smtClean="0"/>
              <a:t>RoP</a:t>
            </a:r>
            <a:r>
              <a:rPr lang="en-US" sz="1850" b="1" dirty="0" smtClean="0"/>
              <a:t> 2019-20.  </a:t>
            </a:r>
            <a:endParaRPr kumimoji="0" lang="en-US" sz="185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0" y="0"/>
            <a:ext cx="9144000" cy="461665"/>
          </a:xfrm>
          <a:prstGeom prst="rect">
            <a:avLst/>
          </a:prstGeom>
          <a:solidFill>
            <a:schemeClr val="accent2">
              <a:lumMod val="75000"/>
            </a:schemeClr>
          </a:solidFill>
        </p:spPr>
        <p:txBody>
          <a:bodyPr wrap="square">
            <a:spAutoFit/>
          </a:bodyPr>
          <a:lstStyle/>
          <a:p>
            <a:pPr algn="ctr" fontAlgn="base">
              <a:spcBef>
                <a:spcPct val="0"/>
              </a:spcBef>
              <a:spcAft>
                <a:spcPct val="0"/>
              </a:spcAft>
            </a:pPr>
            <a:r>
              <a:rPr lang="en-US" sz="2400" b="1" dirty="0" smtClean="0">
                <a:solidFill>
                  <a:schemeClr val="bg1"/>
                </a:solidFill>
              </a:rPr>
              <a:t>Community Action for Health in Assam</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800</TotalTime>
  <Words>1259</Words>
  <Application>Microsoft Office PowerPoint</Application>
  <PresentationFormat>On-screen Show (4:3)</PresentationFormat>
  <Paragraphs>185</Paragraphs>
  <Slides>34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Times New Roman</vt:lpstr>
      <vt:lpstr>Office Theme</vt:lpstr>
      <vt:lpstr>National Consultation on Community Action for Health  11th -12th March 2019 H&amp;WCs- Monitoring by VHSNC Members –Assam</vt:lpstr>
      <vt:lpstr>Comprehensive Primary Health Care(CPHC)</vt:lpstr>
      <vt:lpstr>PowerPoint Presentation</vt:lpstr>
      <vt:lpstr>PowerPoint Presentation</vt:lpstr>
      <vt:lpstr>CPHC - Essential Package of Services </vt:lpstr>
      <vt:lpstr>PowerPoint Presentation</vt:lpstr>
      <vt:lpstr>CPHC- Biomedical vs Social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Consultation on Community Action for Health </dc:title>
  <dc:creator>Partha_CHM</dc:creator>
  <cp:lastModifiedBy>Jolly</cp:lastModifiedBy>
  <cp:revision>111</cp:revision>
  <dcterms:created xsi:type="dcterms:W3CDTF">2006-08-16T00:00:00Z</dcterms:created>
  <dcterms:modified xsi:type="dcterms:W3CDTF">2020-06-10T10:46:28Z</dcterms:modified>
</cp:coreProperties>
</file>