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4" r:id="rId15"/>
    <p:sldId id="273" r:id="rId16"/>
    <p:sldId id="275" r:id="rId17"/>
    <p:sldId id="27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National Consultation on Community Processes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524000"/>
          </a:xfrm>
        </p:spPr>
        <p:txBody>
          <a:bodyPr>
            <a:noAutofit/>
          </a:bodyPr>
          <a:lstStyle/>
          <a:p>
            <a:r>
              <a:rPr lang="en-US" b="1" dirty="0" smtClean="0"/>
              <a:t>Delhi</a:t>
            </a:r>
          </a:p>
          <a:p>
            <a:r>
              <a:rPr lang="en-US" b="1" dirty="0" smtClean="0"/>
              <a:t>11/03/2019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r>
              <a:rPr lang="en-US" b="1" dirty="0" smtClean="0"/>
              <a:t>Day of the Camp </a:t>
            </a:r>
            <a:endParaRPr lang="en-US" b="1" dirty="0"/>
          </a:p>
        </p:txBody>
      </p:sp>
      <p:pic>
        <p:nvPicPr>
          <p:cNvPr id="4" name="Content Placeholder 3" descr="DSC0210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4343400" cy="2743200"/>
          </a:xfrm>
          <a:prstGeom prst="rect">
            <a:avLst/>
          </a:prstGeom>
        </p:spPr>
      </p:pic>
      <p:pic>
        <p:nvPicPr>
          <p:cNvPr id="1026" name="Picture 2" descr="C:\Users\avcomnetwork\Downloads\IMG_20180810_122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48200" cy="3124200"/>
          </a:xfrm>
          <a:prstGeom prst="rect">
            <a:avLst/>
          </a:prstGeom>
          <a:noFill/>
        </p:spPr>
      </p:pic>
      <p:pic>
        <p:nvPicPr>
          <p:cNvPr id="7" name="Content Placeholder 4" descr="C:\Users\Vikas kumar\Desktop\photo\DSC02110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C:\Users\Vikas kumar\Desktop\TODARPUR\DSC02076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800600" cy="2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Day of the Camp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Day of the Camp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67211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Vikas kumar\Desktop\TODARPUR\DSC020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C:\Users\Vikas kumar\Desktop\photo\IMG_20180810_110050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Day of the Camp</a:t>
            </a:r>
            <a:endParaRPr lang="en-US" b="1" dirty="0"/>
          </a:p>
        </p:txBody>
      </p:sp>
      <p:pic>
        <p:nvPicPr>
          <p:cNvPr id="7" name="Content Placeholder 6" descr="C:\Users\Vikas kumar\Desktop\photo\IMG_20180810_10411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Vikas kumar\Desktop\photo\DSC020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49761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G:\National Consultation March 2019\spacsdistodapurpics\IMG_20181106_164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651905"/>
            <a:ext cx="4343401" cy="31753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884"/>
            <a:ext cx="4724400" cy="1143000"/>
          </a:xfrm>
        </p:spPr>
        <p:txBody>
          <a:bodyPr/>
          <a:lstStyle/>
          <a:p>
            <a:r>
              <a:rPr lang="en-US" b="1" dirty="0" smtClean="0"/>
              <a:t>Spectacles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25" name="Picture 5" descr="G:\National Consultation March 2019\spacsdistodapurpics\IMG-20181106-WA0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8553"/>
            <a:ext cx="4800600" cy="3418739"/>
          </a:xfrm>
          <a:prstGeom prst="rect">
            <a:avLst/>
          </a:prstGeom>
          <a:noFill/>
        </p:spPr>
      </p:pic>
      <p:pic>
        <p:nvPicPr>
          <p:cNvPr id="30724" name="Picture 4" descr="G:\National Consultation March 2019\spacsdistodapurpics\IMG-20181106-WA0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191376"/>
            <a:ext cx="4800600" cy="2971800"/>
          </a:xfrm>
          <a:prstGeom prst="rect">
            <a:avLst/>
          </a:prstGeom>
          <a:noFill/>
        </p:spPr>
      </p:pic>
      <p:pic>
        <p:nvPicPr>
          <p:cNvPr id="30722" name="Picture 2" descr="G:\National Consultation March 2019\spacsdistodapurpics\IMG_20181106_1640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7824"/>
            <a:ext cx="435087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Output / Outcome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8229600" cy="4961751"/>
        </p:xfrm>
        <a:graphic>
          <a:graphicData uri="http://schemas.openxmlformats.org/drawingml/2006/table">
            <a:tbl>
              <a:tblPr/>
              <a:tblGrid>
                <a:gridCol w="391886"/>
                <a:gridCol w="4075611"/>
                <a:gridCol w="3762103"/>
              </a:tblGrid>
              <a:tr h="692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Total No of beneficiary screened for eye diseases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116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2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No. of patient detected with Cataract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07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3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No of patient found with refractive error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48 ( 37 Unifocal 11 Bifocal)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5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4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No. of patient counseled;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a). For refractive error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b). For cataract surgery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55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Bookman Old Style"/>
                          <a:ea typeface="Calibri"/>
                          <a:cs typeface="Arial"/>
                        </a:rPr>
                        <a:t>48(37Unifocal /11 Bifocal 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Bookman Old Style"/>
                          <a:ea typeface="Calibri"/>
                          <a:cs typeface="Arial"/>
                        </a:rPr>
                        <a:t>06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5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No of patient operated for cataract surgery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Bookman Old Style"/>
                          <a:ea typeface="Calibri"/>
                          <a:cs typeface="Arial"/>
                        </a:rPr>
                        <a:t>05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Bookman Old Style"/>
                          <a:ea typeface="Calibri"/>
                          <a:cs typeface="Arial"/>
                        </a:rPr>
                        <a:t>6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Bookman Old Style"/>
                          <a:ea typeface="Calibri"/>
                          <a:cs typeface="Arial"/>
                        </a:rPr>
                        <a:t>No of </a:t>
                      </a:r>
                      <a:r>
                        <a:rPr lang="en-US" sz="2000" b="1" dirty="0" smtClean="0">
                          <a:latin typeface="Bookman Old Style"/>
                          <a:ea typeface="Calibri"/>
                          <a:cs typeface="Arial"/>
                        </a:rPr>
                        <a:t>patients</a:t>
                      </a:r>
                      <a:r>
                        <a:rPr lang="en-US" sz="2000" b="1" baseline="0" dirty="0" smtClean="0">
                          <a:latin typeface="Bookman Old Style"/>
                          <a:ea typeface="Calibri"/>
                          <a:cs typeface="Arial"/>
                        </a:rPr>
                        <a:t> provided spectacles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Bookman Old Style"/>
                          <a:ea typeface="Calibri"/>
                          <a:cs typeface="Arial"/>
                        </a:rPr>
                        <a:t>48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 can be an important vehicle for positive health seeking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Requires effort for formation and </a:t>
            </a:r>
            <a:r>
              <a:rPr lang="en-US" dirty="0" err="1" smtClean="0"/>
              <a:t>operationalization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 the long run is the main instrument for implementation of Public health initiatives.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Is a must for sustaining the health gains in a community.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57600" y="1219200"/>
            <a:ext cx="5181600" cy="541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7637" y="1155177"/>
            <a:ext cx="3200400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Lessons : Biggest Bottleneck </a:t>
            </a:r>
            <a:endParaRPr lang="en-US" b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752600" cy="183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 descr="Image result for water and sanitation  clip 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1652587" cy="1844749"/>
          </a:xfrm>
          <a:prstGeom prst="rect">
            <a:avLst/>
          </a:prstGeom>
          <a:noFill/>
        </p:spPr>
      </p:pic>
      <p:pic>
        <p:nvPicPr>
          <p:cNvPr id="31753" name="Picture 9" descr="Image result for health center images clip 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051957" cy="1271124"/>
          </a:xfrm>
          <a:prstGeom prst="rect">
            <a:avLst/>
          </a:prstGeom>
          <a:noFill/>
        </p:spPr>
      </p:pic>
      <p:sp>
        <p:nvSpPr>
          <p:cNvPr id="31755" name="AutoShape 11" descr="Image result for Health centr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AutoShape 13" descr="Image result for Health centr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AutoShape 15" descr="Image result for Health centr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AutoShape 17" descr="Image result for Health centr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3" name="Picture 19" descr="Free Architecture and Buildings 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752600" cy="1393734"/>
          </a:xfrm>
          <a:prstGeom prst="rect">
            <a:avLst/>
          </a:prstGeom>
          <a:noFill/>
        </p:spPr>
      </p:pic>
      <p:sp>
        <p:nvSpPr>
          <p:cNvPr id="31767" name="AutoShape 23" descr="Image result for hospital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AutoShape 25" descr="Image result for hospital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71" name="Picture 27" descr="Image result for hospital clip ar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743200" cy="2057400"/>
          </a:xfrm>
          <a:prstGeom prst="rect">
            <a:avLst/>
          </a:prstGeom>
          <a:noFill/>
        </p:spPr>
      </p:pic>
      <p:pic>
        <p:nvPicPr>
          <p:cNvPr id="31749" name="Picture 5" descr="Image result for weighing the child in anganwadi clip ar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066800" cy="1582807"/>
          </a:xfrm>
          <a:prstGeom prst="rect">
            <a:avLst/>
          </a:prstGeom>
          <a:noFill/>
        </p:spPr>
      </p:pic>
      <p:pic>
        <p:nvPicPr>
          <p:cNvPr id="31773" name="Picture 29" descr="Image result for bank clip ar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2362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MAS\Photo\PHOTO3\20170203_1125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47577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"Never doubt that a small group of thoughtful,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 committed citizens can change the world; indeed, it's the only thing that ever has.     </a:t>
            </a:r>
          </a:p>
          <a:p>
            <a:pPr>
              <a:buNone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                   - Margaret Mead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Processes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Accredited Social Health Activist ( ASHA) </a:t>
            </a:r>
          </a:p>
          <a:p>
            <a:r>
              <a:rPr lang="en-US" dirty="0" err="1" smtClean="0"/>
              <a:t>Rogi</a:t>
            </a:r>
            <a:r>
              <a:rPr lang="en-US" dirty="0" smtClean="0"/>
              <a:t> </a:t>
            </a:r>
            <a:r>
              <a:rPr lang="en-US" dirty="0" err="1" smtClean="0"/>
              <a:t>Kalyan</a:t>
            </a:r>
            <a:r>
              <a:rPr lang="en-US" dirty="0" smtClean="0"/>
              <a:t> </a:t>
            </a:r>
            <a:r>
              <a:rPr lang="en-US" dirty="0" err="1" smtClean="0"/>
              <a:t>Samitis</a:t>
            </a:r>
            <a:r>
              <a:rPr lang="en-US" dirty="0" smtClean="0"/>
              <a:t> ( RKS)  </a:t>
            </a:r>
          </a:p>
          <a:p>
            <a:r>
              <a:rPr lang="en-US" dirty="0" err="1" smtClean="0"/>
              <a:t>Mahila</a:t>
            </a:r>
            <a:r>
              <a:rPr lang="en-US" dirty="0" smtClean="0"/>
              <a:t> </a:t>
            </a:r>
            <a:r>
              <a:rPr lang="en-US" dirty="0" err="1" smtClean="0"/>
              <a:t>Arogya</a:t>
            </a:r>
            <a:r>
              <a:rPr lang="en-US" dirty="0" smtClean="0"/>
              <a:t> </a:t>
            </a:r>
            <a:r>
              <a:rPr lang="en-US" dirty="0" err="1" smtClean="0"/>
              <a:t>Samitis</a:t>
            </a:r>
            <a:r>
              <a:rPr lang="en-US" dirty="0" smtClean="0"/>
              <a:t> ( MAS)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ASHA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Status  :</a:t>
            </a:r>
            <a:r>
              <a:rPr lang="en-US" dirty="0" smtClean="0"/>
              <a:t> Almost 60% of population being covered by ASHAs . 5700 ASHAs in place . Trainings of 85 to 95% ASHAs in ASHA Modules. 50% in NCD Module. </a:t>
            </a:r>
          </a:p>
          <a:p>
            <a:r>
              <a:rPr lang="en-US" dirty="0" smtClean="0"/>
              <a:t>Around 1500 NIOS accredited.  </a:t>
            </a:r>
          </a:p>
          <a:p>
            <a:r>
              <a:rPr lang="en-US" dirty="0" smtClean="0"/>
              <a:t>Incentives revised recently . Average incentive around 7000/- </a:t>
            </a:r>
          </a:p>
          <a:p>
            <a:r>
              <a:rPr lang="en-US" dirty="0" smtClean="0"/>
              <a:t>Kits provided 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 :  </a:t>
            </a:r>
            <a:r>
              <a:rPr lang="en-US" dirty="0" smtClean="0"/>
              <a:t>Quality in trainings / Quality in services rendered / ANM and ASHA Synergy / </a:t>
            </a:r>
            <a:r>
              <a:rPr lang="en-US" b="1" dirty="0" smtClean="0">
                <a:solidFill>
                  <a:srgbClr val="0070C0"/>
                </a:solidFill>
              </a:rPr>
              <a:t>Systemic  apathy ( Need for Accountability ) 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Rogi</a:t>
            </a:r>
            <a:r>
              <a:rPr lang="en-US" b="1" dirty="0" smtClean="0"/>
              <a:t> </a:t>
            </a:r>
            <a:r>
              <a:rPr lang="en-US" b="1" dirty="0" err="1" smtClean="0"/>
              <a:t>Kalyan</a:t>
            </a:r>
            <a:r>
              <a:rPr lang="en-US" b="1" dirty="0" smtClean="0"/>
              <a:t> </a:t>
            </a:r>
            <a:r>
              <a:rPr lang="en-US" b="1" dirty="0" err="1" smtClean="0"/>
              <a:t>Samiti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Status : </a:t>
            </a:r>
            <a:r>
              <a:rPr lang="en-US" dirty="0" smtClean="0"/>
              <a:t>Formed so far only in hospitals .</a:t>
            </a:r>
          </a:p>
          <a:p>
            <a:r>
              <a:rPr lang="en-US" dirty="0" smtClean="0"/>
              <a:t>Still </a:t>
            </a:r>
            <a:r>
              <a:rPr lang="en-US" dirty="0" err="1" smtClean="0"/>
              <a:t>strggling</a:t>
            </a:r>
            <a:r>
              <a:rPr lang="en-US" dirty="0" smtClean="0"/>
              <a:t> with the primary health care facilities.</a:t>
            </a:r>
          </a:p>
          <a:p>
            <a:r>
              <a:rPr lang="en-US" dirty="0" smtClean="0"/>
              <a:t>Very little expenditure.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 :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Only hospital RKS in place 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Approved activities for using money.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Patient Satisfaction Survey / NQAS assessment / Referral rate with reasons / Mortality .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Mahila</a:t>
            </a:r>
            <a:r>
              <a:rPr lang="en-US" dirty="0" smtClean="0"/>
              <a:t> </a:t>
            </a:r>
            <a:r>
              <a:rPr lang="en-US" dirty="0" err="1" smtClean="0"/>
              <a:t>Arogya</a:t>
            </a:r>
            <a:r>
              <a:rPr lang="en-US" dirty="0" smtClean="0"/>
              <a:t> </a:t>
            </a:r>
            <a:r>
              <a:rPr lang="en-US" dirty="0" err="1" smtClean="0"/>
              <a:t>Samiti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smtClean="0">
                <a:solidFill>
                  <a:srgbClr val="0070C0"/>
                </a:solidFill>
              </a:rPr>
              <a:t>Status :</a:t>
            </a:r>
            <a:r>
              <a:rPr lang="en-US" sz="5100" b="1" dirty="0" smtClean="0"/>
              <a:t> Pilot project </a:t>
            </a:r>
            <a:r>
              <a:rPr lang="en-US" sz="5100" dirty="0" smtClean="0"/>
              <a:t>98 MAS formed in eleven district.</a:t>
            </a:r>
          </a:p>
          <a:p>
            <a:r>
              <a:rPr lang="en-US" sz="5100" dirty="0" smtClean="0"/>
              <a:t>Members trained </a:t>
            </a:r>
          </a:p>
          <a:p>
            <a:r>
              <a:rPr lang="en-US" sz="5100" dirty="0" smtClean="0"/>
              <a:t>Bank Accounts opened and funds transferred.</a:t>
            </a:r>
          </a:p>
          <a:p>
            <a:r>
              <a:rPr lang="en-US" sz="5100" dirty="0" smtClean="0"/>
              <a:t>Started functioning. </a:t>
            </a:r>
          </a:p>
          <a:p>
            <a:pPr>
              <a:buNone/>
            </a:pPr>
            <a:endParaRPr lang="en-US" sz="5100" dirty="0" smtClean="0"/>
          </a:p>
          <a:p>
            <a:r>
              <a:rPr lang="en-US" sz="5100" b="1" dirty="0" smtClean="0">
                <a:solidFill>
                  <a:srgbClr val="FF0000"/>
                </a:solidFill>
              </a:rPr>
              <a:t>Challenges :</a:t>
            </a:r>
            <a:r>
              <a:rPr lang="en-US" sz="5100" dirty="0" smtClean="0"/>
              <a:t> MAS : NGO / Civil Society support required for </a:t>
            </a:r>
            <a:r>
              <a:rPr lang="en-US" sz="5100" dirty="0" err="1" smtClean="0"/>
              <a:t>upscaling</a:t>
            </a:r>
            <a:r>
              <a:rPr lang="en-US" sz="5100" dirty="0" smtClean="0"/>
              <a:t> -- to form / </a:t>
            </a:r>
            <a:r>
              <a:rPr lang="en-US" sz="5100" dirty="0" err="1" smtClean="0"/>
              <a:t>operationalize</a:t>
            </a:r>
            <a:r>
              <a:rPr lang="en-US" sz="5100" dirty="0" smtClean="0"/>
              <a:t> / opening of bank accounts / get meaningful outputs and outcomes in a sustained manner  .</a:t>
            </a:r>
          </a:p>
          <a:p>
            <a:r>
              <a:rPr lang="en-US" sz="5100" b="1" dirty="0" smtClean="0">
                <a:solidFill>
                  <a:srgbClr val="0070C0"/>
                </a:solidFill>
              </a:rPr>
              <a:t>Health System Accountability / Ownership 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Todapur</a:t>
            </a:r>
            <a:r>
              <a:rPr lang="en-US" dirty="0" smtClean="0"/>
              <a:t> Eye Camp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Eye check up camp organized for slum dwellers of the catchment areas of Gas </a:t>
            </a:r>
            <a:r>
              <a:rPr lang="en-US" dirty="0" err="1" smtClean="0"/>
              <a:t>Godam</a:t>
            </a:r>
            <a:r>
              <a:rPr lang="en-US" dirty="0" smtClean="0"/>
              <a:t> </a:t>
            </a:r>
            <a:r>
              <a:rPr lang="en-US" dirty="0" err="1" smtClean="0"/>
              <a:t>Todapur</a:t>
            </a:r>
            <a:r>
              <a:rPr lang="en-US" dirty="0" smtClean="0"/>
              <a:t>, New Delhi by the </a:t>
            </a:r>
            <a:r>
              <a:rPr lang="en-US" b="1" dirty="0" err="1" smtClean="0">
                <a:solidFill>
                  <a:srgbClr val="0070C0"/>
                </a:solidFill>
              </a:rPr>
              <a:t>Mahila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Arogya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Samiti</a:t>
            </a:r>
            <a:r>
              <a:rPr lang="en-US" b="1" dirty="0" smtClean="0">
                <a:solidFill>
                  <a:srgbClr val="0070C0"/>
                </a:solidFill>
              </a:rPr>
              <a:t> (MAS) groups named </a:t>
            </a:r>
            <a:r>
              <a:rPr lang="en-US" b="1" dirty="0" err="1" smtClean="0">
                <a:solidFill>
                  <a:srgbClr val="0070C0"/>
                </a:solidFill>
              </a:rPr>
              <a:t>Mahila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shakti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Ujjwalla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Mahila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Arogya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Samiti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Organized by  :</a:t>
            </a:r>
            <a:r>
              <a:rPr lang="en-US" dirty="0" smtClean="0"/>
              <a:t> The two MAS with  Local dispensary support  / RP Eye Center team facilitated by the District and State ASHA Units.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 of the eye camp: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create awareness about eye disorders , general eye care, cleanliness, hygiene .</a:t>
            </a:r>
          </a:p>
          <a:p>
            <a:pPr lvl="0"/>
            <a:r>
              <a:rPr lang="en-US" dirty="0" smtClean="0"/>
              <a:t>To detect refractive errors .</a:t>
            </a:r>
          </a:p>
          <a:p>
            <a:pPr lvl="0"/>
            <a:r>
              <a:rPr lang="en-US" dirty="0" smtClean="0"/>
              <a:t>To detect cataract  patients and identify people who needed surgery for removal of cataract .</a:t>
            </a:r>
          </a:p>
          <a:p>
            <a:pPr lvl="0"/>
            <a:r>
              <a:rPr lang="en-US" dirty="0" smtClean="0"/>
              <a:t>To provide spectacles to those who needed it .</a:t>
            </a:r>
          </a:p>
          <a:p>
            <a:pPr lvl="0"/>
            <a:r>
              <a:rPr lang="en-US" dirty="0" smtClean="0"/>
              <a:t>To facilitate surgery for those who needed it 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Preparation for Eye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MAS decided to take it up as an activity .</a:t>
            </a:r>
          </a:p>
          <a:p>
            <a:pPr marL="514350" indent="-514350">
              <a:buAutoNum type="arabicPeriod"/>
            </a:pPr>
            <a:r>
              <a:rPr lang="en-US" dirty="0" smtClean="0"/>
              <a:t>Co-ordination with AIIMS Team / Local center.</a:t>
            </a:r>
          </a:p>
          <a:p>
            <a:pPr marL="514350" indent="-514350">
              <a:buAutoNum type="arabicPeriod"/>
            </a:pPr>
            <a:r>
              <a:rPr lang="en-US" dirty="0" smtClean="0"/>
              <a:t>Arrangements of logistics etc. </a:t>
            </a:r>
          </a:p>
          <a:p>
            <a:pPr marL="514350" indent="-514350">
              <a:buAutoNum type="arabicPeriod"/>
            </a:pPr>
            <a:r>
              <a:rPr lang="en-US" dirty="0" smtClean="0"/>
              <a:t>Suitable place / furniture for beneficiaries registration , for screening / Detailed examination  </a:t>
            </a:r>
          </a:p>
          <a:p>
            <a:pPr marL="514350" indent="-514350">
              <a:buAutoNum type="arabicPeriod"/>
            </a:pPr>
            <a:r>
              <a:rPr lang="en-US" dirty="0" smtClean="0"/>
              <a:t>Line listing of the target beneficiaries and awareness regarding Camp by MAS members through door to door as well as group meetings / banner at key locations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Preparation for the Camp </a:t>
            </a:r>
            <a:endParaRPr lang="en-US" b="1" dirty="0"/>
          </a:p>
        </p:txBody>
      </p:sp>
      <p:pic>
        <p:nvPicPr>
          <p:cNvPr id="5" name="Picture 4" descr="C:\Users\Vikas kumar\Desktop\TODARPUR\IMG-20180907-WA000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20180810_10224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81400"/>
            <a:ext cx="3886200" cy="2590800"/>
          </a:xfrm>
          <a:prstGeom prst="rect">
            <a:avLst/>
          </a:prstGeom>
        </p:spPr>
      </p:pic>
      <p:pic>
        <p:nvPicPr>
          <p:cNvPr id="4" name="Content Placeholder 3" descr="C:\Users\Vikas kumar\Desktop\TODARPUR\IMG-20180907-WA0023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Vikas kumar\Desktop\TODARPUR\IMG_20180810_12275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200400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534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Segoe Print</vt:lpstr>
      <vt:lpstr>Tahoma</vt:lpstr>
      <vt:lpstr>Times New Roman</vt:lpstr>
      <vt:lpstr>Office Theme</vt:lpstr>
      <vt:lpstr>National Consultation on Community Processes</vt:lpstr>
      <vt:lpstr>Community Processes</vt:lpstr>
      <vt:lpstr>ASHA</vt:lpstr>
      <vt:lpstr>Rogi Kalyan Samiti </vt:lpstr>
      <vt:lpstr>Mahila Arogya Samiti  </vt:lpstr>
      <vt:lpstr>Todapur Eye Camp </vt:lpstr>
      <vt:lpstr>Objective of the eye camp:</vt:lpstr>
      <vt:lpstr>Preparation for Eye camp</vt:lpstr>
      <vt:lpstr>Preparation for the Camp </vt:lpstr>
      <vt:lpstr>Day of the Camp </vt:lpstr>
      <vt:lpstr>Day of the Camp </vt:lpstr>
      <vt:lpstr>Day of the Camp</vt:lpstr>
      <vt:lpstr>Day of the Camp</vt:lpstr>
      <vt:lpstr>Spectacles </vt:lpstr>
      <vt:lpstr>Output / Outcome</vt:lpstr>
      <vt:lpstr>Lessons </vt:lpstr>
      <vt:lpstr>Lessons : Biggest Bottleneck </vt:lpstr>
      <vt:lpstr>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Consultation on Community Processes</dc:title>
  <dc:creator>Dr. Monika Rana</dc:creator>
  <cp:lastModifiedBy>Jolly</cp:lastModifiedBy>
  <cp:revision>11</cp:revision>
  <dcterms:created xsi:type="dcterms:W3CDTF">2006-08-16T00:00:00Z</dcterms:created>
  <dcterms:modified xsi:type="dcterms:W3CDTF">2020-06-10T11:08:42Z</dcterms:modified>
</cp:coreProperties>
</file>