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5" r:id="rId5"/>
    <p:sldId id="267" r:id="rId6"/>
    <p:sldId id="281" r:id="rId7"/>
    <p:sldId id="258" r:id="rId8"/>
    <p:sldId id="280" r:id="rId9"/>
    <p:sldId id="271" r:id="rId10"/>
    <p:sldId id="259" r:id="rId11"/>
    <p:sldId id="262" r:id="rId12"/>
    <p:sldId id="260" r:id="rId13"/>
    <p:sldId id="272" r:id="rId14"/>
    <p:sldId id="273" r:id="rId15"/>
    <p:sldId id="279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19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3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>
                <a:solidFill>
                  <a:sysClr val="windowText" lastClr="000000"/>
                </a:solidFill>
              </a:rPr>
              <a:t>No. of Blocks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914260717410324E-2"/>
          <c:y val="0.16679030211783102"/>
          <c:w val="0.9155301837270341"/>
          <c:h val="0.5984789121591069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Sheet1!$I$2</c:f>
              <c:strCache>
                <c:ptCount val="1"/>
                <c:pt idx="0">
                  <c:v>No. of Blocks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Sheet1!$H$3:$H$9</c:f>
              <c:strCache>
                <c:ptCount val="7"/>
                <c:pt idx="0">
                  <c:v>2010 - 11</c:v>
                </c:pt>
                <c:pt idx="1">
                  <c:v>2011 - 12</c:v>
                </c:pt>
                <c:pt idx="2">
                  <c:v>2012 - 13</c:v>
                </c:pt>
                <c:pt idx="3">
                  <c:v>2013 - 14</c:v>
                </c:pt>
                <c:pt idx="4">
                  <c:v>2014 - 15</c:v>
                </c:pt>
                <c:pt idx="5">
                  <c:v>2015 - 16</c:v>
                </c:pt>
                <c:pt idx="6">
                  <c:v>2016 - 17</c:v>
                </c:pt>
              </c:strCache>
            </c:strRef>
          </c:cat>
          <c:val>
            <c:numRef>
              <c:f>Sheet1!$I$3:$I$9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EE-40B4-9EEC-DE7D9AF56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8139936"/>
        <c:axId val="108140496"/>
      </c:barChart>
      <c:catAx>
        <c:axId val="108139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40496"/>
        <c:crosses val="autoZero"/>
        <c:auto val="1"/>
        <c:lblAlgn val="ctr"/>
        <c:lblOffset val="100"/>
        <c:noMultiLvlLbl val="0"/>
      </c:catAx>
      <c:valAx>
        <c:axId val="10814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13993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0.33958</cdr:x>
      <cdr:y>0.8516</cdr:y>
    </cdr:from>
    <cdr:to>
      <cdr:x>0.73542</cdr:x>
      <cdr:y>0.95953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52575" y="2405063"/>
          <a:ext cx="18097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/>
            <a:t>Financial</a:t>
          </a:r>
          <a:r>
            <a:rPr lang="en-US" sz="1800" b="1" baseline="0" dirty="0"/>
            <a:t> years</a:t>
          </a:r>
          <a:endParaRPr lang="en-US" sz="1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0"/>
            <a:ext cx="8839200" cy="1470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Synergizing with Social Audit Unit for Strengthening Accountability -  JHARKHAND</a:t>
            </a:r>
            <a:endParaRPr lang="en-US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191000"/>
            <a:ext cx="8763000" cy="1981200"/>
          </a:xfrm>
        </p:spPr>
        <p:txBody>
          <a:bodyPr>
            <a:normAutofit fontScale="92500" lnSpcReduction="20000"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National Consultation on Community Action for Health</a:t>
            </a:r>
            <a:endParaRPr lang="en-US" dirty="0" smtClean="0"/>
          </a:p>
          <a:p>
            <a:r>
              <a:rPr lang="en-US" dirty="0" smtClean="0"/>
              <a:t>New Delhi, March 11 – 12, 2019</a:t>
            </a:r>
          </a:p>
          <a:p>
            <a:r>
              <a:rPr lang="en-US" sz="2200" dirty="0" smtClean="0"/>
              <a:t>Community Mobilization Cell, NHM- Jharkhand</a:t>
            </a:r>
            <a:endParaRPr lang="en-US" sz="2200" dirty="0"/>
          </a:p>
        </p:txBody>
      </p:sp>
      <p:pic>
        <p:nvPicPr>
          <p:cNvPr id="7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 descr="D:\VSRC_Jharkhand\Photo gallery_VSRC\CBM Jhinkpani\DSCN26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527" y="2057400"/>
            <a:ext cx="4708171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4801"/>
            <a:ext cx="8229600" cy="91439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Expectation from partnerships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53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Developing stronger partnership between stakeholders for corrective actions</a:t>
            </a:r>
          </a:p>
          <a:p>
            <a:r>
              <a:rPr lang="en-US" sz="2800" dirty="0" smtClean="0"/>
              <a:t>Finalization of tools for undertaking social audit of health services</a:t>
            </a:r>
          </a:p>
          <a:p>
            <a:r>
              <a:rPr lang="en-US" sz="2800" dirty="0" smtClean="0"/>
              <a:t>Facilitate social audit at Gram </a:t>
            </a:r>
            <a:r>
              <a:rPr lang="en-US" sz="2800" dirty="0" err="1" smtClean="0"/>
              <a:t>panchayats</a:t>
            </a:r>
            <a:r>
              <a:rPr lang="en-US" sz="2800" dirty="0" smtClean="0"/>
              <a:t> level  </a:t>
            </a:r>
          </a:p>
          <a:p>
            <a:r>
              <a:rPr lang="en-US" sz="2800" dirty="0" smtClean="0"/>
              <a:t>Facilitate Jan </a:t>
            </a:r>
            <a:r>
              <a:rPr lang="en-US" sz="2800" dirty="0" err="1" smtClean="0"/>
              <a:t>Samwaad</a:t>
            </a:r>
            <a:r>
              <a:rPr lang="en-US" sz="2800" dirty="0" smtClean="0"/>
              <a:t> (Public hearing) at District/ block and </a:t>
            </a:r>
            <a:r>
              <a:rPr lang="en-US" sz="2800" dirty="0" err="1" smtClean="0"/>
              <a:t>panchayats</a:t>
            </a:r>
            <a:endParaRPr lang="en-US" sz="2800" dirty="0" smtClean="0"/>
          </a:p>
          <a:p>
            <a:r>
              <a:rPr lang="en-US" sz="2800" dirty="0" smtClean="0"/>
              <a:t>Development and finalization of Action Taken report (ATR) post Jan </a:t>
            </a:r>
            <a:r>
              <a:rPr lang="en-US" sz="2800" dirty="0" err="1" smtClean="0"/>
              <a:t>Samwaad</a:t>
            </a:r>
            <a:endParaRPr lang="en-US" sz="2800" dirty="0" smtClean="0"/>
          </a:p>
          <a:p>
            <a:r>
              <a:rPr lang="en-US" sz="2800" dirty="0" smtClean="0"/>
              <a:t>Data entry, compilation and analysis of report to prepare state level report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064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Key Process through SAU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364163"/>
          </a:xfrm>
        </p:spPr>
        <p:txBody>
          <a:bodyPr>
            <a:noAutofit/>
          </a:bodyPr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Mutual agreement on key processes between NHM and SAU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Adaptation of tools based on health entitlements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Organizing training to resource person/social audit team at state level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Social audit and public hearing of health services at Gram Panchayat level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Preparation for action taken report to further sharing at district level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Facilitate state level public hearing</a:t>
            </a: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73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763000" cy="868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Health services to be monitored through SAU</a:t>
            </a:r>
            <a:endParaRPr lang="en-IN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0176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i="1" dirty="0" smtClean="0"/>
              <a:t>At Community level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General Health services</a:t>
            </a:r>
          </a:p>
          <a:p>
            <a:r>
              <a:rPr lang="en-US" sz="2800" dirty="0"/>
              <a:t>Maternal Health care services and reach of </a:t>
            </a:r>
            <a:r>
              <a:rPr lang="en-US" sz="2800" dirty="0" smtClean="0"/>
              <a:t>JSY </a:t>
            </a:r>
            <a:r>
              <a:rPr lang="en-US" sz="2800" dirty="0"/>
              <a:t>and JSSK</a:t>
            </a:r>
          </a:p>
          <a:p>
            <a:r>
              <a:rPr lang="en-US" sz="2800" dirty="0"/>
              <a:t>Adolescent related Health services</a:t>
            </a:r>
          </a:p>
          <a:p>
            <a:r>
              <a:rPr lang="en-US" sz="2800" dirty="0"/>
              <a:t>Family Planning</a:t>
            </a:r>
          </a:p>
          <a:p>
            <a:r>
              <a:rPr lang="en-US" sz="2800" dirty="0"/>
              <a:t>Work and Responsibility of ASHA</a:t>
            </a:r>
          </a:p>
          <a:p>
            <a:pPr marL="0" indent="0">
              <a:buNone/>
            </a:pPr>
            <a:r>
              <a:rPr lang="en-US" sz="2800" i="1" dirty="0" smtClean="0"/>
              <a:t>At facility level;</a:t>
            </a:r>
          </a:p>
          <a:p>
            <a:r>
              <a:rPr lang="en-US" sz="2800" dirty="0" smtClean="0"/>
              <a:t>Services at Health Sub Centre</a:t>
            </a:r>
          </a:p>
          <a:p>
            <a:r>
              <a:rPr lang="en-US" sz="2800" dirty="0" smtClean="0"/>
              <a:t>Services at CHC/PHCs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244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rgbClr val="00B050"/>
                </a:solidFill>
              </a:rPr>
              <a:t>SAU Approach</a:t>
            </a:r>
            <a:endParaRPr lang="en-IN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6267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Three members team facilitating field works (2 Resource person from Social Audit Unit and one person from NHM (BTT/ STT)</a:t>
            </a:r>
          </a:p>
          <a:p>
            <a:r>
              <a:rPr lang="en-US" sz="2400" dirty="0" smtClean="0"/>
              <a:t>Field work spread over six days of week time at each Panchayat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57153"/>
              </p:ext>
            </p:extLst>
          </p:nvPr>
        </p:nvGraphicFramePr>
        <p:xfrm>
          <a:off x="713509" y="3505200"/>
          <a:ext cx="7924800" cy="1912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890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Day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 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390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Social Audit as per the checklist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Compilation at Panchayat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Gram Panchayat level hearing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District level hearing (Report from all blocks and Panchayat are being presented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4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Expected Outcomes from this partnership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15974" y="1528089"/>
            <a:ext cx="7924800" cy="45679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/>
              <a:t>Greater visibility of health </a:t>
            </a:r>
            <a:r>
              <a:rPr lang="en-US" altLang="en-US" sz="2800" dirty="0" err="1" smtClean="0"/>
              <a:t>programme</a:t>
            </a:r>
            <a:r>
              <a:rPr lang="en-US" altLang="en-US" sz="2800" dirty="0" smtClean="0"/>
              <a:t> and People Participants</a:t>
            </a:r>
          </a:p>
          <a:p>
            <a:r>
              <a:rPr lang="en-US" altLang="en-US" sz="2800" dirty="0" smtClean="0"/>
              <a:t>Committed team at gram panchayat level</a:t>
            </a:r>
          </a:p>
          <a:p>
            <a:r>
              <a:rPr lang="en-US" altLang="en-US" sz="2800" dirty="0" smtClean="0"/>
              <a:t>Evidence based reporting from field level processes</a:t>
            </a:r>
          </a:p>
          <a:p>
            <a:r>
              <a:rPr lang="en-US" altLang="en-US" sz="2800" dirty="0" smtClean="0"/>
              <a:t>Presence of all stake holders during public hearing for maximum </a:t>
            </a:r>
            <a:r>
              <a:rPr lang="en-US" altLang="en-US" sz="2800" dirty="0" err="1" smtClean="0"/>
              <a:t>redressal</a:t>
            </a:r>
            <a:r>
              <a:rPr lang="en-US" altLang="en-US" sz="2800" dirty="0" smtClean="0"/>
              <a:t> of issues/ concerns</a:t>
            </a:r>
          </a:p>
          <a:p>
            <a:r>
              <a:rPr lang="en-US" altLang="en-US" sz="2800" dirty="0" smtClean="0"/>
              <a:t>Action taken report for further follow up</a:t>
            </a:r>
          </a:p>
          <a:p>
            <a:r>
              <a:rPr lang="en-US" altLang="en-US" sz="2800" dirty="0" smtClean="0"/>
              <a:t>Minimize sense of revenge for complainants arising from field level audit</a:t>
            </a:r>
          </a:p>
          <a:p>
            <a:r>
              <a:rPr lang="en-US" altLang="en-US" sz="2800" dirty="0" smtClean="0"/>
              <a:t>On time completion of process stronger accountability processes</a:t>
            </a:r>
          </a:p>
          <a:p>
            <a:r>
              <a:rPr lang="en-US" altLang="en-US" sz="2800" dirty="0" smtClean="0"/>
              <a:t>Strong convergence  </a:t>
            </a:r>
          </a:p>
        </p:txBody>
      </p:sp>
    </p:spTree>
    <p:extLst>
      <p:ext uri="{BB962C8B-B14F-4D97-AF65-F5344CB8AC3E}">
        <p14:creationId xmlns:p14="http://schemas.microsoft.com/office/powerpoint/2010/main" val="34365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2" descr="C:\Users\shama\AppData\Local\Temp\jZip\jZip3A15E\jZipB33B\DSC024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218" y="697246"/>
            <a:ext cx="4191000" cy="273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2" descr="D:\VSRC_Jharkhand\Photo gallery_VSRC\District level Jansamvad.Dhanbad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3581400"/>
            <a:ext cx="4267200" cy="2743200"/>
          </a:xfrm>
          <a:noFill/>
        </p:spPr>
      </p:pic>
      <p:pic>
        <p:nvPicPr>
          <p:cNvPr id="4" name="Picture 2" descr="C:\Users\shama\AppData\Local\Temp\jZip\jZipA89\jZip39344\DSC0247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8600" y="3583722"/>
            <a:ext cx="4191000" cy="2759927"/>
          </a:xfrm>
          <a:prstGeom prst="rect">
            <a:avLst/>
          </a:prstGeom>
          <a:noFill/>
        </p:spPr>
      </p:pic>
      <p:pic>
        <p:nvPicPr>
          <p:cNvPr id="5" name="Picture 3" descr="D:\VSRC_Jharkhand\Photo gallery_VSRC\CBM Jhinkpani\DSCN258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697246"/>
            <a:ext cx="4267200" cy="2731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250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144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8800" dirty="0" smtClean="0"/>
              <a:t>THANK YOU</a:t>
            </a:r>
            <a:endParaRPr lang="en-IN" sz="8800" dirty="0"/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6529" y="118149"/>
            <a:ext cx="2081271" cy="872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569" y="76200"/>
            <a:ext cx="1107831" cy="128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40564" y="0"/>
            <a:ext cx="1041036" cy="128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814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8991600" cy="563562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rgbClr val="00B050"/>
                </a:solidFill>
              </a:rPr>
              <a:t>leading </a:t>
            </a:r>
            <a:r>
              <a:rPr lang="en-IN" sz="3600" b="1" dirty="0">
                <a:solidFill>
                  <a:srgbClr val="00B050"/>
                </a:solidFill>
              </a:rPr>
              <a:t>from the past to the present</a:t>
            </a:r>
            <a:r>
              <a:rPr lang="en-IN" sz="3600" dirty="0"/>
              <a:t>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Community Accountability processes were started in FY 2010 – 11 in all districts</a:t>
            </a:r>
          </a:p>
          <a:p>
            <a:r>
              <a:rPr lang="en-US" sz="2400" dirty="0" smtClean="0"/>
              <a:t>Programme being implemented through separate support structures of STT, BTT and Sahiya </a:t>
            </a:r>
            <a:r>
              <a:rPr lang="en-US" sz="2400" dirty="0" err="1" smtClean="0"/>
              <a:t>Saathi</a:t>
            </a:r>
            <a:endParaRPr lang="en-US" sz="2400" dirty="0" smtClean="0"/>
          </a:p>
          <a:p>
            <a:r>
              <a:rPr lang="en-US" sz="2400" dirty="0" smtClean="0"/>
              <a:t>50 villages from each block implemented Community based monitoring in all 24 districts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399827"/>
              </p:ext>
            </p:extLst>
          </p:nvPr>
        </p:nvGraphicFramePr>
        <p:xfrm>
          <a:off x="552743" y="3717178"/>
          <a:ext cx="8001000" cy="2514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8580" y="6096000"/>
            <a:ext cx="8991600" cy="762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869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1"/>
          <p:cNvSpPr>
            <a:spLocks noChangeArrowheads="1"/>
          </p:cNvSpPr>
          <p:nvPr/>
        </p:nvSpPr>
        <p:spPr bwMode="auto">
          <a:xfrm>
            <a:off x="1933575" y="4267200"/>
            <a:ext cx="2409825" cy="6096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District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Coordinator</a:t>
            </a:r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1295400" y="1447800"/>
            <a:ext cx="3679826" cy="3810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Jharkhand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Health Mission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6553200" y="2819400"/>
            <a:ext cx="1828800" cy="9906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National Trainer Team (NTT)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6248400" y="5867400"/>
            <a:ext cx="2286000" cy="6096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Block Trainer Team(BTT)</a:t>
            </a: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>
            <a:off x="6477000" y="4724400"/>
            <a:ext cx="1905000" cy="6096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State Trainer </a:t>
            </a: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Team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STT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al 24"/>
          <p:cNvSpPr>
            <a:spLocks noChangeArrowheads="1"/>
          </p:cNvSpPr>
          <p:nvPr/>
        </p:nvSpPr>
        <p:spPr bwMode="auto">
          <a:xfrm>
            <a:off x="3048000" y="5410200"/>
            <a:ext cx="2133600" cy="381000"/>
          </a:xfrm>
          <a:prstGeom prst="ellipse">
            <a:avLst/>
          </a:prstGeom>
          <a:solidFill>
            <a:srgbClr val="EAF1DD"/>
          </a:solidFill>
          <a:ln w="9525">
            <a:solidFill>
              <a:srgbClr val="76923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Sahiya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Sathi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23"/>
          <p:cNvSpPr>
            <a:spLocks noChangeArrowheads="1"/>
          </p:cNvSpPr>
          <p:nvPr/>
        </p:nvSpPr>
        <p:spPr bwMode="auto">
          <a:xfrm>
            <a:off x="914400" y="5410200"/>
            <a:ext cx="1828801" cy="304800"/>
          </a:xfrm>
          <a:prstGeom prst="ellipse">
            <a:avLst/>
          </a:prstGeom>
          <a:solidFill>
            <a:srgbClr val="FBD4B4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VHSNC/PRI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2300288" y="6248400"/>
            <a:ext cx="1509712" cy="358775"/>
          </a:xfrm>
          <a:prstGeom prst="ellipse">
            <a:avLst/>
          </a:prstGeom>
          <a:solidFill>
            <a:srgbClr val="FDE9D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Sahiyya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990600" y="2286000"/>
            <a:ext cx="4343400" cy="12192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VSRC - CM Cell</a:t>
            </a:r>
            <a:endParaRPr kumimoji="0" lang="en-US" sz="1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Cell In-charge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Dept. Director Health services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1400" b="1" baseline="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State</a:t>
            </a: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Programme</a:t>
            </a: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Coordinator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Training Coordinator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1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Admin and Finance Officer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14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 rot="5400000">
            <a:off x="2972594" y="12184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utoShape 1"/>
          <p:cNvSpPr>
            <a:spLocks noChangeArrowheads="1"/>
          </p:cNvSpPr>
          <p:nvPr/>
        </p:nvSpPr>
        <p:spPr bwMode="auto">
          <a:xfrm>
            <a:off x="1447800" y="685800"/>
            <a:ext cx="3429000" cy="3810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Dept. of Health &amp; Family Welfare - GOI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rot="5400000">
            <a:off x="2972594" y="2056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7277100" y="43045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7277894" y="55999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2286001" y="4953000"/>
            <a:ext cx="304799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810000" y="4953000"/>
            <a:ext cx="228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209800" y="5943600"/>
            <a:ext cx="303213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657600" y="5943600"/>
            <a:ext cx="3810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/>
          <p:nvPr/>
        </p:nvCxnSpPr>
        <p:spPr>
          <a:xfrm rot="10800000">
            <a:off x="5257800" y="5638800"/>
            <a:ext cx="914400" cy="3048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/>
          <p:nvPr/>
        </p:nvCxnSpPr>
        <p:spPr>
          <a:xfrm rot="10800000" flipV="1">
            <a:off x="4191000" y="6172200"/>
            <a:ext cx="1981200" cy="228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0800000">
            <a:off x="4800600" y="50292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4038601" y="3505200"/>
            <a:ext cx="2362199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0800000">
            <a:off x="5410200" y="3046412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24200" y="3581400"/>
            <a:ext cx="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6524624" y="685800"/>
            <a:ext cx="1628776" cy="46355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NHSRC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5181600" y="9144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 txBox="1">
            <a:spLocks/>
          </p:cNvSpPr>
          <p:nvPr/>
        </p:nvSpPr>
        <p:spPr>
          <a:xfrm>
            <a:off x="228600" y="48064"/>
            <a:ext cx="8686800" cy="533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Processes - Support Structure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6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55637"/>
            <a:ext cx="8763000" cy="868361"/>
          </a:xfrm>
        </p:spPr>
        <p:txBody>
          <a:bodyPr>
            <a:noAutofit/>
          </a:bodyPr>
          <a:lstStyle/>
          <a:p>
            <a:r>
              <a:rPr lang="en-US" altLang="en-US" sz="3600" b="1" dirty="0" smtClean="0">
                <a:solidFill>
                  <a:srgbClr val="00B050"/>
                </a:solidFill>
              </a:rPr>
              <a:t>Processes followed under CBM Intervention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1570037"/>
            <a:ext cx="8382000" cy="44497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/>
              <a:t>Orientation of stake-holders at state/ district and block</a:t>
            </a:r>
          </a:p>
          <a:p>
            <a:r>
              <a:rPr lang="en-US" altLang="en-US" sz="2800" dirty="0" smtClean="0"/>
              <a:t>Team comprise of STT/ BTT/ Sahiya </a:t>
            </a:r>
            <a:r>
              <a:rPr lang="en-US" altLang="en-US" sz="2800" dirty="0" err="1" smtClean="0"/>
              <a:t>Saathi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identified and trained on Community based monitoring processes and mechanism</a:t>
            </a:r>
          </a:p>
          <a:p>
            <a:r>
              <a:rPr lang="en-US" altLang="en-US" sz="2800" dirty="0" smtClean="0"/>
              <a:t>Village report card on important key health indicators prepared</a:t>
            </a:r>
          </a:p>
          <a:p>
            <a:r>
              <a:rPr lang="en-US" altLang="en-US" sz="2800" dirty="0" smtClean="0"/>
              <a:t>Validation of Report card through Gram </a:t>
            </a:r>
            <a:r>
              <a:rPr lang="en-US" altLang="en-US" sz="2800" dirty="0" err="1" smtClean="0"/>
              <a:t>Sabha</a:t>
            </a:r>
            <a:endParaRPr lang="en-US" altLang="en-US" sz="2800" dirty="0" smtClean="0"/>
          </a:p>
          <a:p>
            <a:r>
              <a:rPr lang="en-US" altLang="en-US" sz="2800" dirty="0" smtClean="0"/>
              <a:t>District and Block Level hearing to sort out issues arising from village level community monitoring</a:t>
            </a:r>
          </a:p>
          <a:p>
            <a:r>
              <a:rPr lang="en-US" altLang="en-US" sz="2800" dirty="0" smtClean="0"/>
              <a:t>Development of Action taken report</a:t>
            </a:r>
          </a:p>
        </p:txBody>
      </p:sp>
    </p:spTree>
    <p:extLst>
      <p:ext uri="{BB962C8B-B14F-4D97-AF65-F5344CB8AC3E}">
        <p14:creationId xmlns:p14="http://schemas.microsoft.com/office/powerpoint/2010/main" val="42274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Autofit/>
          </a:bodyPr>
          <a:lstStyle/>
          <a:p>
            <a:r>
              <a:rPr lang="en-US" altLang="en-US" sz="3600" b="1" dirty="0">
                <a:solidFill>
                  <a:srgbClr val="00B050"/>
                </a:solidFill>
              </a:rPr>
              <a:t>Lesson </a:t>
            </a:r>
            <a:r>
              <a:rPr lang="en-US" altLang="en-US" sz="3600" b="1" dirty="0" smtClean="0">
                <a:solidFill>
                  <a:srgbClr val="00B050"/>
                </a:solidFill>
              </a:rPr>
              <a:t>learnt from CBM…leading for greater prospective….. SAU engagement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685800" y="2213889"/>
            <a:ext cx="7924800" cy="38821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/>
              <a:t>Low motivated team members due to lack of department ownership</a:t>
            </a:r>
          </a:p>
          <a:p>
            <a:r>
              <a:rPr lang="en-US" altLang="en-US" sz="2800" dirty="0" smtClean="0"/>
              <a:t>Actual report generation from the field</a:t>
            </a:r>
          </a:p>
          <a:p>
            <a:r>
              <a:rPr lang="en-US" altLang="en-US" sz="2800" dirty="0" smtClean="0"/>
              <a:t>Lack of ownership among the government officials regarding public hearing</a:t>
            </a:r>
          </a:p>
          <a:p>
            <a:r>
              <a:rPr lang="en-US" altLang="en-US" sz="2800" dirty="0" smtClean="0"/>
              <a:t>Incompetent Action Taken report leading to less or no outcome</a:t>
            </a:r>
          </a:p>
          <a:p>
            <a:r>
              <a:rPr lang="en-US" altLang="en-US" sz="2800" dirty="0" smtClean="0"/>
              <a:t>Officials get sense of revenge for complainants made by the community</a:t>
            </a:r>
          </a:p>
        </p:txBody>
      </p:sp>
    </p:spTree>
    <p:extLst>
      <p:ext uri="{BB962C8B-B14F-4D97-AF65-F5344CB8AC3E}">
        <p14:creationId xmlns:p14="http://schemas.microsoft.com/office/powerpoint/2010/main" val="205052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74" y="1524000"/>
            <a:ext cx="8229600" cy="639762"/>
          </a:xfrm>
        </p:spPr>
        <p:txBody>
          <a:bodyPr>
            <a:noAutofit/>
          </a:bodyPr>
          <a:lstStyle/>
          <a:p>
            <a:r>
              <a:rPr lang="en-US" altLang="en-US" sz="6000" b="1" dirty="0" smtClean="0">
                <a:solidFill>
                  <a:srgbClr val="00B050"/>
                </a:solidFill>
              </a:rPr>
              <a:t>Why Social Audit Unit? </a:t>
            </a:r>
            <a:endParaRPr lang="en-US" sz="6000" b="1" dirty="0">
              <a:solidFill>
                <a:srgbClr val="00B050"/>
              </a:solidFill>
            </a:endParaRP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108" y="6153727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shama\AppData\Local\Temp\jZip\jZip34C6\jZip32F8\DSC00689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11747" y="2819400"/>
            <a:ext cx="3736453" cy="2363507"/>
          </a:xfrm>
          <a:noFill/>
        </p:spPr>
      </p:pic>
      <p:pic>
        <p:nvPicPr>
          <p:cNvPr id="10" name="Picture 2" descr="C:\Users\shama\AppData\Local\Temp\jZip\jZipA89\jZip23276\DSC0246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908" y="2819400"/>
            <a:ext cx="3553691" cy="2363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604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Social Audit Unit - Mandate</a:t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3600" b="1" dirty="0" smtClean="0">
                <a:solidFill>
                  <a:srgbClr val="00B050"/>
                </a:solidFill>
              </a:rPr>
              <a:t> </a:t>
            </a: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0960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6468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15974" y="1295400"/>
            <a:ext cx="7924800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dirty="0" smtClean="0"/>
              <a:t>Enabling citizen to access relevant information regarding government programme and people right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Linked with two fundamental rights i.e. Right </a:t>
            </a:r>
            <a:r>
              <a:rPr lang="en-US" sz="2400" dirty="0"/>
              <a:t>to access to information and the right to public </a:t>
            </a:r>
            <a:r>
              <a:rPr lang="en-US" sz="2400" dirty="0" smtClean="0"/>
              <a:t>participation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Process to engage beneficiaries, elected representatives and the general public at every stage of the implementation (Planning, implementation, monitoring and evaluation)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Strengthening Gram </a:t>
            </a:r>
            <a:r>
              <a:rPr lang="en-US" sz="2400" dirty="0" err="1"/>
              <a:t>Sabhas</a:t>
            </a:r>
            <a:r>
              <a:rPr lang="en-US" sz="2400" dirty="0"/>
              <a:t> for conducting Social Audit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undertake audit for verifying records vis-à-vis services provided under entitlements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To ensure that the government programme are being implemented as designed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1354281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How Social Audit Unit strengthening communization processes?</a:t>
            </a:r>
          </a:p>
        </p:txBody>
      </p:sp>
      <p:pic>
        <p:nvPicPr>
          <p:cNvPr id="4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096000"/>
            <a:ext cx="8991600" cy="7112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NRHM-Assam-Recruitment-2014-Apply-Online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6468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:\Users\hcl\Desktop\IMG_0007.jpg"/>
          <p:cNvPicPr/>
          <p:nvPr/>
        </p:nvPicPr>
        <p:blipFill>
          <a:blip r:embed="rId5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D:\VSRC_Jharkhand\Photo gallery_VSRC\CBM Jhinkpani\DSCN2575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02998" y="2521317"/>
            <a:ext cx="4734075" cy="2812683"/>
          </a:xfrm>
        </p:spPr>
      </p:pic>
      <p:pic>
        <p:nvPicPr>
          <p:cNvPr id="9" name="Picture 2" descr="D:\VSRC_Jharkhand\Photo gallery_VSRC\chatra\cbm_chatra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521317"/>
            <a:ext cx="4112580" cy="281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19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18149"/>
            <a:ext cx="990600" cy="415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40" descr="NRHM-Assam-Recruitment-2014-Apply-Onlin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468" y="762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41" descr="C:\Users\hcl\Desktop\IMG_0007.jpg"/>
          <p:cNvPicPr/>
          <p:nvPr/>
        </p:nvPicPr>
        <p:blipFill>
          <a:blip r:embed="rId4" cstate="print">
            <a:lum bright="17000" contrast="21000"/>
          </a:blip>
          <a:srcRect/>
          <a:stretch>
            <a:fillRect/>
          </a:stretch>
        </p:blipFill>
        <p:spPr bwMode="auto">
          <a:xfrm>
            <a:off x="4156149" y="0"/>
            <a:ext cx="644451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78661" y="912369"/>
            <a:ext cx="8399426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</a:rPr>
              <a:t>Complimenting Community Monitoring work through Social Audit processes at district/ block/ villages and ensuring that the entitled health services are being provided to the people as it has been envisaged</a:t>
            </a:r>
            <a:endParaRPr lang="en-US" altLang="en-US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916965"/>
            <a:ext cx="8229600" cy="4102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buFont typeface="Arial" pitchFamily="34" charset="0"/>
              <a:buNone/>
            </a:pPr>
            <a:r>
              <a:rPr lang="en-US" dirty="0" smtClean="0"/>
              <a:t>Walking together with State Social Audit Unit (RD)</a:t>
            </a:r>
          </a:p>
          <a:p>
            <a:pPr marL="0" lvl="1" indent="0" algn="just">
              <a:buFont typeface="Arial" pitchFamily="34" charset="0"/>
              <a:buNone/>
            </a:pPr>
            <a:endParaRPr lang="en-US" dirty="0" smtClean="0"/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en-US" dirty="0" smtClean="0"/>
              <a:t>Partnership proposed with NHM Jharkhand for undertaking Social Audit through SAU at four selective panchayats of four selected blocks of Ranchi, </a:t>
            </a:r>
            <a:r>
              <a:rPr lang="en-US" dirty="0" err="1" smtClean="0"/>
              <a:t>Deoghar</a:t>
            </a:r>
            <a:r>
              <a:rPr lang="en-US" dirty="0" smtClean="0"/>
              <a:t>, </a:t>
            </a:r>
            <a:r>
              <a:rPr lang="en-US" dirty="0" err="1" smtClean="0"/>
              <a:t>W.Singhbhum</a:t>
            </a:r>
            <a:r>
              <a:rPr lang="en-US" dirty="0" smtClean="0"/>
              <a:t>, </a:t>
            </a:r>
            <a:r>
              <a:rPr lang="en-US" dirty="0" err="1" smtClean="0"/>
              <a:t>Palamu</a:t>
            </a:r>
            <a:r>
              <a:rPr lang="en-US" dirty="0" smtClean="0"/>
              <a:t> and </a:t>
            </a:r>
            <a:r>
              <a:rPr lang="en-US" dirty="0" err="1" smtClean="0"/>
              <a:t>Hazaribagh</a:t>
            </a:r>
            <a:r>
              <a:rPr lang="en-US" dirty="0" smtClean="0"/>
              <a:t> district.</a:t>
            </a:r>
          </a:p>
        </p:txBody>
      </p:sp>
      <p:pic>
        <p:nvPicPr>
          <p:cNvPr id="8" name="Picture 2" descr="D:\VSRC_Jharkhand\Photo gallery_VSRC\Sahiya LOGS\Sahiya Patt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6172200"/>
            <a:ext cx="8991600" cy="71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53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4437</TotalTime>
  <Words>773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Synergizing with Social Audit Unit for Strengthening Accountability -  JHARKHAND</vt:lpstr>
      <vt:lpstr>leading from the past to the present </vt:lpstr>
      <vt:lpstr>PowerPoint Presentation</vt:lpstr>
      <vt:lpstr>Processes followed under CBM Intervention</vt:lpstr>
      <vt:lpstr>Lesson learnt from CBM…leading for greater prospective….. SAU engagement</vt:lpstr>
      <vt:lpstr>Why Social Audit Unit? </vt:lpstr>
      <vt:lpstr>Social Audit Unit - Mandate  </vt:lpstr>
      <vt:lpstr>How Social Audit Unit strengthening communization processes?</vt:lpstr>
      <vt:lpstr>PowerPoint Presentation</vt:lpstr>
      <vt:lpstr>Expectation from partnerships</vt:lpstr>
      <vt:lpstr>Key Process through SAU</vt:lpstr>
      <vt:lpstr>Health services to be monitored through SAU</vt:lpstr>
      <vt:lpstr>SAU Approach</vt:lpstr>
      <vt:lpstr>Expected Outcomes from this partnership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and Name of the state</dc:title>
  <dc:creator>Seema</dc:creator>
  <cp:lastModifiedBy>Jolly</cp:lastModifiedBy>
  <cp:revision>116</cp:revision>
  <cp:lastPrinted>2019-03-08T12:28:43Z</cp:lastPrinted>
  <dcterms:created xsi:type="dcterms:W3CDTF">2006-08-16T00:00:00Z</dcterms:created>
  <dcterms:modified xsi:type="dcterms:W3CDTF">2020-06-10T11:20:30Z</dcterms:modified>
</cp:coreProperties>
</file>