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6" r:id="rId2"/>
    <p:sldId id="278" r:id="rId3"/>
    <p:sldId id="279" r:id="rId4"/>
    <p:sldId id="280" r:id="rId5"/>
    <p:sldId id="285" r:id="rId6"/>
    <p:sldId id="286" r:id="rId7"/>
    <p:sldId id="287" r:id="rId8"/>
    <p:sldId id="288" r:id="rId9"/>
    <p:sldId id="417" r:id="rId10"/>
    <p:sldId id="422" r:id="rId11"/>
    <p:sldId id="434" r:id="rId12"/>
    <p:sldId id="423" r:id="rId13"/>
    <p:sldId id="400" r:id="rId14"/>
    <p:sldId id="399" r:id="rId15"/>
    <p:sldId id="425" r:id="rId16"/>
    <p:sldId id="404" r:id="rId17"/>
    <p:sldId id="390" r:id="rId18"/>
    <p:sldId id="435" r:id="rId19"/>
    <p:sldId id="389" r:id="rId20"/>
    <p:sldId id="257" r:id="rId21"/>
    <p:sldId id="261" r:id="rId22"/>
    <p:sldId id="259" r:id="rId23"/>
    <p:sldId id="258" r:id="rId24"/>
    <p:sldId id="3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C7B45-4D3B-4EF0-8C13-51339C5171D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F895FF7-985D-4090-862C-EC386D16F135}">
      <dgm:prSet phldrT="[Text]"/>
      <dgm:spPr/>
      <dgm:t>
        <a:bodyPr/>
        <a:lstStyle/>
        <a:p>
          <a:r>
            <a:rPr lang="en-GB" dirty="0"/>
            <a:t>Training and Capacity building of ASHA</a:t>
          </a:r>
        </a:p>
      </dgm:t>
    </dgm:pt>
    <dgm:pt modelId="{9FF67081-E85C-4158-BDB5-AE95C292B0E3}" type="parTrans" cxnId="{7AFF21AE-7D0C-4AFC-9A0E-D39CD74616C4}">
      <dgm:prSet/>
      <dgm:spPr/>
      <dgm:t>
        <a:bodyPr/>
        <a:lstStyle/>
        <a:p>
          <a:endParaRPr lang="en-GB"/>
        </a:p>
      </dgm:t>
    </dgm:pt>
    <dgm:pt modelId="{DFDDD700-43A2-41B3-B586-0C2FF87D14A9}" type="sibTrans" cxnId="{7AFF21AE-7D0C-4AFC-9A0E-D39CD74616C4}">
      <dgm:prSet/>
      <dgm:spPr/>
      <dgm:t>
        <a:bodyPr/>
        <a:lstStyle/>
        <a:p>
          <a:endParaRPr lang="en-GB"/>
        </a:p>
      </dgm:t>
    </dgm:pt>
    <dgm:pt modelId="{235963AC-A214-4AF7-8B78-5045EC55E04C}">
      <dgm:prSet phldrT="[Text]"/>
      <dgm:spPr/>
      <dgm:t>
        <a:bodyPr/>
        <a:lstStyle/>
        <a:p>
          <a:r>
            <a:rPr lang="en-GB" dirty="0"/>
            <a:t>Participatory Learning and Action (PLA)</a:t>
          </a:r>
        </a:p>
      </dgm:t>
    </dgm:pt>
    <dgm:pt modelId="{EA75FC2C-4A78-4729-8993-6DEA2E3CE314}" type="parTrans" cxnId="{00EF347B-18E8-430A-AD9E-986E24254F17}">
      <dgm:prSet/>
      <dgm:spPr/>
      <dgm:t>
        <a:bodyPr/>
        <a:lstStyle/>
        <a:p>
          <a:endParaRPr lang="en-GB"/>
        </a:p>
      </dgm:t>
    </dgm:pt>
    <dgm:pt modelId="{9CB1E8FD-9CBD-414D-A976-1D86F904D53A}" type="sibTrans" cxnId="{00EF347B-18E8-430A-AD9E-986E24254F17}">
      <dgm:prSet/>
      <dgm:spPr/>
      <dgm:t>
        <a:bodyPr/>
        <a:lstStyle/>
        <a:p>
          <a:endParaRPr lang="en-GB"/>
        </a:p>
      </dgm:t>
    </dgm:pt>
    <dgm:pt modelId="{DD5ACC0E-FB16-411E-AC62-CC964EF5EF56}">
      <dgm:prSet phldrT="[Text]"/>
      <dgm:spPr/>
      <dgm:t>
        <a:bodyPr/>
        <a:lstStyle/>
        <a:p>
          <a:r>
            <a:rPr lang="en-GB" dirty="0"/>
            <a:t>VISHWAS Campaign</a:t>
          </a:r>
        </a:p>
      </dgm:t>
    </dgm:pt>
    <dgm:pt modelId="{6665EEB9-EB4B-43D3-9D93-252ED8ED7308}" type="parTrans" cxnId="{3628E3ED-65D3-46B1-B269-3602CB14834E}">
      <dgm:prSet/>
      <dgm:spPr/>
      <dgm:t>
        <a:bodyPr/>
        <a:lstStyle/>
        <a:p>
          <a:endParaRPr lang="en-GB"/>
        </a:p>
      </dgm:t>
    </dgm:pt>
    <dgm:pt modelId="{DCF30487-B6C3-4186-9693-58B31BB85825}" type="sibTrans" cxnId="{3628E3ED-65D3-46B1-B269-3602CB14834E}">
      <dgm:prSet/>
      <dgm:spPr/>
      <dgm:t>
        <a:bodyPr/>
        <a:lstStyle/>
        <a:p>
          <a:endParaRPr lang="en-GB"/>
        </a:p>
      </dgm:t>
    </dgm:pt>
    <dgm:pt modelId="{EB1D5C8E-C4D5-4C33-84EF-14CF65016060}" type="pres">
      <dgm:prSet presAssocID="{64CC7B45-4D3B-4EF0-8C13-51339C5171D2}" presName="compositeShape" presStyleCnt="0">
        <dgm:presLayoutVars>
          <dgm:dir/>
          <dgm:resizeHandles/>
        </dgm:presLayoutVars>
      </dgm:prSet>
      <dgm:spPr/>
    </dgm:pt>
    <dgm:pt modelId="{F8A73738-CCB4-4663-8264-8D0EDA58DB40}" type="pres">
      <dgm:prSet presAssocID="{64CC7B45-4D3B-4EF0-8C13-51339C5171D2}" presName="pyramid" presStyleLbl="node1" presStyleIdx="0" presStyleCnt="1"/>
      <dgm:spPr/>
    </dgm:pt>
    <dgm:pt modelId="{E43C4425-9C8E-4073-A6E2-3DE0D87DB0E4}" type="pres">
      <dgm:prSet presAssocID="{64CC7B45-4D3B-4EF0-8C13-51339C5171D2}" presName="theList" presStyleCnt="0"/>
      <dgm:spPr/>
    </dgm:pt>
    <dgm:pt modelId="{C90222D7-0C86-4796-9347-480E5234B356}" type="pres">
      <dgm:prSet presAssocID="{FF895FF7-985D-4090-862C-EC386D16F13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321C3-EF11-4544-90FD-1D8CA5BBB605}" type="pres">
      <dgm:prSet presAssocID="{FF895FF7-985D-4090-862C-EC386D16F135}" presName="aSpace" presStyleCnt="0"/>
      <dgm:spPr/>
    </dgm:pt>
    <dgm:pt modelId="{008A71EE-8521-4FB9-A8E8-C3821AD74947}" type="pres">
      <dgm:prSet presAssocID="{235963AC-A214-4AF7-8B78-5045EC55E04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55388-2B23-4F4A-99A6-CE808EA00930}" type="pres">
      <dgm:prSet presAssocID="{235963AC-A214-4AF7-8B78-5045EC55E04C}" presName="aSpace" presStyleCnt="0"/>
      <dgm:spPr/>
    </dgm:pt>
    <dgm:pt modelId="{C1158F11-7D77-4767-88FD-397B8838FD57}" type="pres">
      <dgm:prSet presAssocID="{DD5ACC0E-FB16-411E-AC62-CC964EF5EF5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AA826-3AC9-407D-BD22-8957A075AEB3}" type="pres">
      <dgm:prSet presAssocID="{DD5ACC0E-FB16-411E-AC62-CC964EF5EF56}" presName="aSpace" presStyleCnt="0"/>
      <dgm:spPr/>
    </dgm:pt>
  </dgm:ptLst>
  <dgm:cxnLst>
    <dgm:cxn modelId="{7AFF21AE-7D0C-4AFC-9A0E-D39CD74616C4}" srcId="{64CC7B45-4D3B-4EF0-8C13-51339C5171D2}" destId="{FF895FF7-985D-4090-862C-EC386D16F135}" srcOrd="0" destOrd="0" parTransId="{9FF67081-E85C-4158-BDB5-AE95C292B0E3}" sibTransId="{DFDDD700-43A2-41B3-B586-0C2FF87D14A9}"/>
    <dgm:cxn modelId="{00EF347B-18E8-430A-AD9E-986E24254F17}" srcId="{64CC7B45-4D3B-4EF0-8C13-51339C5171D2}" destId="{235963AC-A214-4AF7-8B78-5045EC55E04C}" srcOrd="1" destOrd="0" parTransId="{EA75FC2C-4A78-4729-8993-6DEA2E3CE314}" sibTransId="{9CB1E8FD-9CBD-414D-A976-1D86F904D53A}"/>
    <dgm:cxn modelId="{387ECB07-AFAA-4058-BAB6-0EB78DA3A79B}" type="presOf" srcId="{64CC7B45-4D3B-4EF0-8C13-51339C5171D2}" destId="{EB1D5C8E-C4D5-4C33-84EF-14CF65016060}" srcOrd="0" destOrd="0" presId="urn:microsoft.com/office/officeart/2005/8/layout/pyramid2"/>
    <dgm:cxn modelId="{8F68A327-6900-4C22-B573-F484457C0D02}" type="presOf" srcId="{DD5ACC0E-FB16-411E-AC62-CC964EF5EF56}" destId="{C1158F11-7D77-4767-88FD-397B8838FD57}" srcOrd="0" destOrd="0" presId="urn:microsoft.com/office/officeart/2005/8/layout/pyramid2"/>
    <dgm:cxn modelId="{4A7B6077-C4EE-4463-8495-3ED8A4A93845}" type="presOf" srcId="{235963AC-A214-4AF7-8B78-5045EC55E04C}" destId="{008A71EE-8521-4FB9-A8E8-C3821AD74947}" srcOrd="0" destOrd="0" presId="urn:microsoft.com/office/officeart/2005/8/layout/pyramid2"/>
    <dgm:cxn modelId="{3628E3ED-65D3-46B1-B269-3602CB14834E}" srcId="{64CC7B45-4D3B-4EF0-8C13-51339C5171D2}" destId="{DD5ACC0E-FB16-411E-AC62-CC964EF5EF56}" srcOrd="2" destOrd="0" parTransId="{6665EEB9-EB4B-43D3-9D93-252ED8ED7308}" sibTransId="{DCF30487-B6C3-4186-9693-58B31BB85825}"/>
    <dgm:cxn modelId="{49A529D4-BACF-4B47-AF9B-5474D906029F}" type="presOf" srcId="{FF895FF7-985D-4090-862C-EC386D16F135}" destId="{C90222D7-0C86-4796-9347-480E5234B356}" srcOrd="0" destOrd="0" presId="urn:microsoft.com/office/officeart/2005/8/layout/pyramid2"/>
    <dgm:cxn modelId="{B9D699C2-E9ED-4CDE-8BA0-E3C0CE8F5555}" type="presParOf" srcId="{EB1D5C8E-C4D5-4C33-84EF-14CF65016060}" destId="{F8A73738-CCB4-4663-8264-8D0EDA58DB40}" srcOrd="0" destOrd="0" presId="urn:microsoft.com/office/officeart/2005/8/layout/pyramid2"/>
    <dgm:cxn modelId="{E77DB275-C202-4E33-AEAE-B4C1564FD51B}" type="presParOf" srcId="{EB1D5C8E-C4D5-4C33-84EF-14CF65016060}" destId="{E43C4425-9C8E-4073-A6E2-3DE0D87DB0E4}" srcOrd="1" destOrd="0" presId="urn:microsoft.com/office/officeart/2005/8/layout/pyramid2"/>
    <dgm:cxn modelId="{53014E93-C53A-4078-AAF8-EF889A02AA5D}" type="presParOf" srcId="{E43C4425-9C8E-4073-A6E2-3DE0D87DB0E4}" destId="{C90222D7-0C86-4796-9347-480E5234B356}" srcOrd="0" destOrd="0" presId="urn:microsoft.com/office/officeart/2005/8/layout/pyramid2"/>
    <dgm:cxn modelId="{EDD81DD3-4B4C-4A72-83F8-AD5025DC99C8}" type="presParOf" srcId="{E43C4425-9C8E-4073-A6E2-3DE0D87DB0E4}" destId="{90D321C3-EF11-4544-90FD-1D8CA5BBB605}" srcOrd="1" destOrd="0" presId="urn:microsoft.com/office/officeart/2005/8/layout/pyramid2"/>
    <dgm:cxn modelId="{327EAC4E-D824-40BE-BEAB-08B7F7DB3A49}" type="presParOf" srcId="{E43C4425-9C8E-4073-A6E2-3DE0D87DB0E4}" destId="{008A71EE-8521-4FB9-A8E8-C3821AD74947}" srcOrd="2" destOrd="0" presId="urn:microsoft.com/office/officeart/2005/8/layout/pyramid2"/>
    <dgm:cxn modelId="{294C738D-18F3-4DC4-9FB4-42D2DE6D40AA}" type="presParOf" srcId="{E43C4425-9C8E-4073-A6E2-3DE0D87DB0E4}" destId="{F1455388-2B23-4F4A-99A6-CE808EA00930}" srcOrd="3" destOrd="0" presId="urn:microsoft.com/office/officeart/2005/8/layout/pyramid2"/>
    <dgm:cxn modelId="{1964C5E2-E3AA-416F-B5FF-E44259737CC8}" type="presParOf" srcId="{E43C4425-9C8E-4073-A6E2-3DE0D87DB0E4}" destId="{C1158F11-7D77-4767-88FD-397B8838FD57}" srcOrd="4" destOrd="0" presId="urn:microsoft.com/office/officeart/2005/8/layout/pyramid2"/>
    <dgm:cxn modelId="{09446CF2-FCDD-4A0E-90B7-B3AAB36498DD}" type="presParOf" srcId="{E43C4425-9C8E-4073-A6E2-3DE0D87DB0E4}" destId="{232AA826-3AC9-407D-BD22-8957A075AEB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73738-CCB4-4663-8264-8D0EDA58DB40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222D7-0C86-4796-9347-480E5234B356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Training and Capacity building of ASHA</a:t>
          </a:r>
        </a:p>
      </dsp:txBody>
      <dsp:txXfrm>
        <a:off x="4981732" y="487753"/>
        <a:ext cx="2727803" cy="929477"/>
      </dsp:txXfrm>
    </dsp:sp>
    <dsp:sp modelId="{008A71EE-8521-4FB9-A8E8-C3821AD74947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Participatory Learning and Action (PLA)</a:t>
          </a:r>
        </a:p>
      </dsp:txBody>
      <dsp:txXfrm>
        <a:off x="4981732" y="1646552"/>
        <a:ext cx="2727803" cy="929477"/>
      </dsp:txXfrm>
    </dsp:sp>
    <dsp:sp modelId="{C1158F11-7D77-4767-88FD-397B8838FD57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VISHWAS Campaign</a:t>
          </a:r>
        </a:p>
      </dsp:txBody>
      <dsp:txXfrm>
        <a:off x="4981732" y="2805351"/>
        <a:ext cx="2727803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53F1-C69E-4B40-8D7C-E369817AD236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AEC4A-FDD9-4E1B-A1E8-F3872DEA59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4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AB90-0992-4991-A7F8-D6E59012436D}" type="slidenum">
              <a:rPr lang="en-IN" smtClean="0"/>
              <a:t>9</a:t>
            </a:fld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F263425-C6BA-4814-B3E3-97F4AAE2C6A9}" type="datetime7">
              <a:rPr lang="en-IN" smtClean="0"/>
              <a:t>Jun-20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55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B49F8-A422-49E7-9E4B-1BCB6204B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A5EC5A-7BB6-4C8E-A50F-7AE4FE1D5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F8958-0EDF-49F2-A1E3-0B97254B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E3D258-B337-41BA-91D5-195B999E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13069E-3300-43B1-B6A7-D4120951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92123-3AA7-4D3E-925E-8AA4CC3F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9117F3-BB34-43FF-BDDB-188CCD5D5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4920F0-4DE3-415D-8D01-2CFD6E16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2C5CDE-B2F8-4A86-A637-1559C138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E138F0-D868-4983-B140-64B2F26D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66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FC1E28-EB3A-456B-A4C1-7DE2E0841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521D1A-062D-4C11-9801-58584F436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0D919-FB37-453F-8B6C-E53A6F7F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28891-00FC-4F93-9A67-E0573CB3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10BB5B-B0C7-4187-B039-7CBC9735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9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1A073-402D-42FB-9EED-D2054AA6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F97AF-E3DE-4F1C-929F-2006B00E8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6C0EA4-ADA2-4CB4-8E5A-69035151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5CD026-EEB9-4B5C-BC4A-B972582C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8A18C-F902-4207-81C0-13B9E5B2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FABFF-E4B2-4C94-A19E-D0A9759C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DD932F-7E23-411F-91C4-CAF927D2F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50007-65A5-4604-A8BB-4E780B7D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5B0D8-4E5C-4EDA-99B3-5ED786F7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D1F596-0DD1-4477-A13E-A4CC727D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B9362-A65F-4A93-BD6B-01E948F9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D1D867-7AFB-4FDE-AFEC-FEB0396B8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4D739-3222-4524-A759-5C1BBA9FD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774263-C977-4B96-B456-0CBC8A26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8B364-631C-45D3-A837-39BD8B88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B6C004-6AFA-4844-A345-A3F32C36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7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9E4E4-64CA-422D-9937-6563AF5C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391DE-C4CD-4A31-B505-F4071EBA9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3C06B4-3DE6-408D-AAF7-F0F8B5914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F87CCE-0802-4C84-BBB6-5619E4325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1F1C17-6D40-421A-A3E6-C6DB770B4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BBAF7D-7A33-4734-8AF8-DE10B932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0471B9-D1CF-45CA-B3F9-30A8396E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193581-8A13-46DF-B985-4FC4D21D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45D18-6142-498F-A782-9F117C28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4EB614-399B-4830-84EE-25353C4A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30210F-3C36-4856-894B-62071983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174248-DD31-4658-8394-C97B3988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4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AE41795-816F-4A3A-BE6E-89E61DDB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7F4E6B-98F1-45AD-8B94-DA047EE6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6F7427-094F-4B61-81AD-9EE6D66B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3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86071-2914-4C58-9968-9FDDE08A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29DEF-7696-45E9-93E1-646BE028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34F9DC-6692-431E-B419-7EDC3BC0C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B9DCAF-EB39-4A0A-AA2B-ADBE1B45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C87D50-4C0F-4D46-ADB5-75F793DA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91AE10-1D45-48FA-86FC-0F12BD0A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2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7134D-546F-4FC7-A2B0-609B90C8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590844-BF82-438B-A7E4-C075A743D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171CB5-69B4-4929-86B7-945C36513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AF07CC-17AB-4E7A-AC38-8214332D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36210E-58C7-4265-A036-4D1CE787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FB9824-8A6A-4FFF-AAC3-4DF5C95A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2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BC79E0-1DA0-4652-9F98-DA34C011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FF4D6B-4790-4DBE-9215-435BC822F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7A8203-BE8F-4ED4-97E0-BB913378F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25A6E-D2CF-4CFA-BEE5-802F9F2328DD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AC2547-8B0E-4A8B-A2CA-CD81FF15A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BA2458-8062-4B71-A052-ADC317892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48DA-AAC5-444D-A276-A68218998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21" Type="http://schemas.openxmlformats.org/officeDocument/2006/relationships/image" Target="../media/image4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pn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23" Type="http://schemas.openxmlformats.org/officeDocument/2006/relationships/image" Target="../media/image42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Relationship Id="rId22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F82E1-463F-4D89-955C-AD555094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BFCD133-E0EB-405E-80E9-5CF71469C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52460"/>
            <a:ext cx="10515599" cy="61895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B87DBB13-8F61-4126-8994-2BDBA66657E2}"/>
              </a:ext>
            </a:extLst>
          </p:cNvPr>
          <p:cNvSpPr txBox="1">
            <a:spLocks/>
          </p:cNvSpPr>
          <p:nvPr/>
        </p:nvSpPr>
        <p:spPr>
          <a:xfrm>
            <a:off x="1428750" y="3429000"/>
            <a:ext cx="9629775" cy="1839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u="sng" dirty="0"/>
              <a:t>Community Action for Health </a:t>
            </a:r>
          </a:p>
          <a:p>
            <a:pPr algn="ctr">
              <a:defRPr/>
            </a:pPr>
            <a:r>
              <a:rPr lang="en-US" b="1" u="sng" dirty="0"/>
              <a:t>Madhya Pradesh </a:t>
            </a:r>
          </a:p>
          <a:p>
            <a:pPr algn="ctr">
              <a:defRPr/>
            </a:pPr>
            <a:r>
              <a:rPr lang="en-US" b="1" u="sng" dirty="0"/>
              <a:t>2018-19</a:t>
            </a:r>
          </a:p>
        </p:txBody>
      </p:sp>
      <p:pic>
        <p:nvPicPr>
          <p:cNvPr id="7" name="Picture 2" descr="C:\Users\OFFICEADMINISTRATION\Desktop\name_new.png">
            <a:extLst>
              <a:ext uri="{FF2B5EF4-FFF2-40B4-BE49-F238E27FC236}">
                <a16:creationId xmlns:a16="http://schemas.microsoft.com/office/drawing/2014/main" xmlns="" id="{96B58DD9-0ECB-4EFF-AB4B-10597DD7D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52460"/>
            <a:ext cx="2095499" cy="165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ownload.jpg">
            <a:extLst>
              <a:ext uri="{FF2B5EF4-FFF2-40B4-BE49-F238E27FC236}">
                <a16:creationId xmlns:a16="http://schemas.microsoft.com/office/drawing/2014/main" xmlns="" id="{FA3DE955-C61D-445D-B432-9B57D0D0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90" y="252459"/>
            <a:ext cx="2242410" cy="165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04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43269-E984-4D98-A3EC-27D09298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Participatory Learning and Action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0A2348-1DA3-4229-852C-EC4A36DD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Phase 1 – 24 blocks of 10 Districts</a:t>
            </a:r>
          </a:p>
          <a:p>
            <a:r>
              <a:rPr lang="en-GB" dirty="0"/>
              <a:t>Phase 2 – 13 blocks of 05 Districts</a:t>
            </a:r>
          </a:p>
          <a:p>
            <a:r>
              <a:rPr lang="en-GB" dirty="0"/>
              <a:t>Phase 3 – 02 blocks each of 07 Districts of phase 1</a:t>
            </a:r>
          </a:p>
          <a:p>
            <a:r>
              <a:rPr lang="en-GB" dirty="0"/>
              <a:t>Phase 4 – Extended program area in 19 blocks of 09 Districts</a:t>
            </a:r>
          </a:p>
          <a:p>
            <a:r>
              <a:rPr lang="en-GB" dirty="0"/>
              <a:t>Total Program area : Districts-24 &amp; Blocks-70</a:t>
            </a:r>
          </a:p>
          <a:p>
            <a:r>
              <a:rPr lang="en-GB" b="1" dirty="0"/>
              <a:t>All High priority Districts, aspirational districts and Districts having primitive vulnerable tribal groups (</a:t>
            </a:r>
            <a:r>
              <a:rPr lang="en-GB" b="1" dirty="0" err="1"/>
              <a:t>Baiga</a:t>
            </a:r>
            <a:r>
              <a:rPr lang="en-GB" b="1" dirty="0"/>
              <a:t>, </a:t>
            </a:r>
            <a:r>
              <a:rPr lang="en-GB" b="1" dirty="0" err="1"/>
              <a:t>Bhariya</a:t>
            </a:r>
            <a:r>
              <a:rPr lang="en-GB" b="1" dirty="0"/>
              <a:t> and </a:t>
            </a:r>
            <a:r>
              <a:rPr lang="en-GB" b="1" dirty="0" err="1"/>
              <a:t>Sahariya</a:t>
            </a:r>
            <a:r>
              <a:rPr lang="en-GB" b="1" dirty="0"/>
              <a:t>) are included in the program.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43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7504-FA06-4933-BA61-96AC1DBD8087}" type="datetime6">
              <a:rPr lang="en-IN" smtClean="0"/>
              <a:t>June 20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19" y="1268699"/>
            <a:ext cx="3139441" cy="442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81700" y="5598775"/>
            <a:ext cx="2642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Sahariya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96960" y="1258540"/>
            <a:ext cx="3241040" cy="4431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966960" y="6156960"/>
            <a:ext cx="2184400" cy="67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9532768" y="5568813"/>
            <a:ext cx="1742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Baiga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249" y="1268699"/>
            <a:ext cx="3298431" cy="442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016021" y="5609453"/>
            <a:ext cx="2362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Bhariya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19" y="143373"/>
            <a:ext cx="1135888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Primitive Tribal Groups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39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90" y="1248941"/>
            <a:ext cx="7588999" cy="5252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7504-FA06-4933-BA61-96AC1DBD8087}" type="datetime6">
              <a:rPr lang="en-IN" smtClean="0"/>
              <a:t>June 20</a:t>
            </a:fld>
            <a:endParaRPr lang="en-IN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144347" y="-105798"/>
            <a:ext cx="10515600" cy="1014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800000"/>
                </a:solidFill>
              </a:rPr>
              <a:t>PLA Program Area</a:t>
            </a:r>
          </a:p>
        </p:txBody>
      </p:sp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328" y="3941168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804" y="3918527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944" y="4543396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387" y="2866996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360" y="3098785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312" y="3489310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711" y="3330573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0487" y="3605202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9136" y="3736968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5400" y="4311607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604" y="4243304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372" y="4843379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4592" y="4727484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6223" y="4987848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920" y="4727483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132" y="5264005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708" y="5730730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240" y="3406180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692" y="5620588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467" y="4011511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0380980" y="6164580"/>
            <a:ext cx="17907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8003428" y="1299740"/>
            <a:ext cx="17907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804" y="3257521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662" y="2621208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185" y="2224968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386" y="5396996"/>
            <a:ext cx="231789" cy="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33" y="912386"/>
            <a:ext cx="7588999" cy="5588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5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211" y="626614"/>
            <a:ext cx="10597089" cy="4954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/>
              <a:t>PLA - Round I Manual and Picture Cards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01B2-A170-4FEB-9903-EE55BE6A8B48}" type="datetime6">
              <a:rPr lang="en-IN" smtClean="0"/>
              <a:t>June 20</a:t>
            </a:fld>
            <a:endParaRPr lang="en-IN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144347" y="-213378"/>
            <a:ext cx="10515600" cy="1014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5386" y="1845733"/>
            <a:ext cx="3410580" cy="4503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9898" y="2063991"/>
            <a:ext cx="4906935" cy="187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8079" y="4061901"/>
            <a:ext cx="5892800" cy="18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401300" y="6184900"/>
            <a:ext cx="17907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853" y="1838148"/>
            <a:ext cx="3410580" cy="4503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4365" y="2056406"/>
            <a:ext cx="4906935" cy="187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6" y="682416"/>
            <a:ext cx="11667065" cy="6175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n-US" b="1" u="sng" dirty="0"/>
              <a:t>PLA Round-2 module and picture cards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01B2-A170-4FEB-9903-EE55BE6A8B48}" type="datetime6">
              <a:rPr lang="en-IN" smtClean="0"/>
              <a:t>June 20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47" y="1430390"/>
            <a:ext cx="3931920" cy="5135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165123" y="1608666"/>
            <a:ext cx="4062612" cy="4804955"/>
            <a:chOff x="4065386" y="1141522"/>
            <a:chExt cx="4217670" cy="500116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0625" y="1141522"/>
              <a:ext cx="3958590" cy="1002239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09201" y="3147470"/>
              <a:ext cx="3810000" cy="92527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56855" y="2143760"/>
              <a:ext cx="2695691" cy="99118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65386" y="5114592"/>
              <a:ext cx="4217670" cy="102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56856" y="4175760"/>
              <a:ext cx="2608955" cy="936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0401300" y="6184900"/>
            <a:ext cx="17907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01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3" y="368211"/>
            <a:ext cx="11791947" cy="542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/>
              <a:t>PLA Round-3 module and picture cards</a:t>
            </a:r>
          </a:p>
          <a:p>
            <a:pPr marL="0" indent="0" algn="ctr">
              <a:buNone/>
            </a:pP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01B2-A170-4FEB-9903-EE55BE6A8B48}" type="datetime6">
              <a:rPr lang="en-IN" smtClean="0"/>
              <a:t>June 20</a:t>
            </a:fld>
            <a:endParaRPr lang="en-IN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144347" y="-213378"/>
            <a:ext cx="10515600" cy="1014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65352" y="2082562"/>
            <a:ext cx="1003777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280" y="3425581"/>
            <a:ext cx="1344947" cy="872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736" y="5571403"/>
            <a:ext cx="1863933" cy="1176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11727" y="5283360"/>
            <a:ext cx="1176508" cy="1725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754303" y="4119458"/>
            <a:ext cx="1020239" cy="162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94551" y="2210278"/>
            <a:ext cx="794068" cy="119983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1921" y="898015"/>
            <a:ext cx="1045843" cy="1547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131" y="3397252"/>
            <a:ext cx="1470024" cy="90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549" y="2274413"/>
            <a:ext cx="1478280" cy="1019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05913" y="5576806"/>
            <a:ext cx="1685531" cy="1171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997699" y="4420546"/>
            <a:ext cx="1638775" cy="1020238"/>
            <a:chOff x="0" y="-5"/>
            <a:chExt cx="8311907" cy="451714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4096512" cy="4517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78819" y="-5"/>
              <a:ext cx="4133088" cy="45171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31"/>
          <p:cNvPicPr/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4733" y="4422110"/>
            <a:ext cx="1559251" cy="1018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47039" y="4194425"/>
            <a:ext cx="1020239" cy="1472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940" y="5557750"/>
            <a:ext cx="1882459" cy="1176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859" y="1149035"/>
            <a:ext cx="1635380" cy="1045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94286" y="959965"/>
            <a:ext cx="1029013" cy="1440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33124" y="2022559"/>
            <a:ext cx="1032353" cy="151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85928" y="3144825"/>
            <a:ext cx="872646" cy="147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33949" y="2052639"/>
            <a:ext cx="1022828" cy="149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69337" y="2104501"/>
            <a:ext cx="1036875" cy="1389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199374" y="3191418"/>
            <a:ext cx="913129" cy="1376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139" y="3425578"/>
            <a:ext cx="1256663" cy="87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26" y="1418918"/>
            <a:ext cx="3487508" cy="488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6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79"/>
            <a:ext cx="12192000" cy="8538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PLA Round I &amp; II meetings have started happening in villages of 37 blocks of 15 districts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01B2-A170-4FEB-9903-EE55BE6A8B48}" type="datetime6">
              <a:rPr lang="en-IN" smtClean="0"/>
              <a:t>June 20</a:t>
            </a:fld>
            <a:endParaRPr lang="en-IN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077672" y="-34088"/>
            <a:ext cx="10515600" cy="1014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800000"/>
                </a:solidFill>
              </a:rPr>
              <a:t>Progress till date</a:t>
            </a:r>
            <a:r>
              <a:rPr lang="is-IS" b="1" dirty="0">
                <a:solidFill>
                  <a:srgbClr val="800000"/>
                </a:solidFill>
              </a:rPr>
              <a:t>…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4559" y="1949394"/>
            <a:ext cx="7308849" cy="2506056"/>
            <a:chOff x="185057" y="-115551"/>
            <a:chExt cx="6060421" cy="24185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5057" y="-104666"/>
              <a:ext cx="3037115" cy="24076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C:\Users\PRADEEP\Desktop\Meeting and Trainig Photos for 2nd report\Vill Ranipura Block Pati Dis Barwani Meeting 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64" y="-115551"/>
              <a:ext cx="2884714" cy="24185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1" name="Picture 20" descr="C:\Users\PRADEEP\Desktop\Meeting and Trainig Photos for 2nd report\Village Nachne Block Gunor Dist Panna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8776" y="1949394"/>
            <a:ext cx="3803277" cy="2506056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4827988"/>
            <a:ext cx="12192000" cy="104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/>
              <a:t>Till now we have completed </a:t>
            </a:r>
            <a:r>
              <a:rPr lang="en-US" sz="2800" b="1" u="sng" dirty="0"/>
              <a:t>35,100 PLA meetings </a:t>
            </a:r>
            <a:r>
              <a:rPr lang="en-US" sz="2800" dirty="0"/>
              <a:t>in field with participation of around </a:t>
            </a:r>
            <a:r>
              <a:rPr lang="en-US" sz="2800" b="1" u="sng" dirty="0"/>
              <a:t>8,77,500 women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01300" y="6184900"/>
            <a:ext cx="17907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00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91140" y="6184900"/>
            <a:ext cx="17907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itle 3"/>
          <p:cNvSpPr txBox="1">
            <a:spLocks noGrp="1"/>
          </p:cNvSpPr>
          <p:nvPr>
            <p:ph type="title"/>
          </p:nvPr>
        </p:nvSpPr>
        <p:spPr>
          <a:xfrm>
            <a:off x="498475" y="-2222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800000"/>
                </a:solidFill>
              </a:rPr>
              <a:t>Progress till date</a:t>
            </a:r>
            <a:r>
              <a:rPr lang="is-IS" b="1" dirty="0">
                <a:solidFill>
                  <a:srgbClr val="800000"/>
                </a:solidFill>
              </a:rPr>
              <a:t>…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04220" y="519546"/>
            <a:ext cx="10972800" cy="593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/>
              <a:t>Weekly PLA trainings and meetings reporting system  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7504-FA06-4933-BA61-96AC1DBD8087}" type="datetime6">
              <a:rPr lang="en-IN" smtClean="0"/>
              <a:t>June 20</a:t>
            </a:fld>
            <a:endParaRPr lang="en-I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5620" y="6279665"/>
            <a:ext cx="10972800" cy="593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N" sz="2400" b="1" dirty="0"/>
              <a:t>                About 8,77,500 women participation recorded.</a:t>
            </a:r>
          </a:p>
          <a:p>
            <a:endParaRPr lang="en-I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5620" y="1080299"/>
            <a:ext cx="11349020" cy="5199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40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025CE-E447-4836-8836-4A98BECA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Role of MGCA in PLA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6C8FF2-0A84-4A1A-BF12-EBE805011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Right from the beginning of the program, MGCA members were involved in PLA program.</a:t>
            </a:r>
          </a:p>
          <a:p>
            <a:r>
              <a:rPr lang="en-GB" dirty="0"/>
              <a:t>An essential member in NGO selection for implementation at district level.</a:t>
            </a:r>
          </a:p>
          <a:p>
            <a:r>
              <a:rPr lang="en-GB" dirty="0"/>
              <a:t>Involved in all TOTs at state and district level.</a:t>
            </a:r>
          </a:p>
          <a:p>
            <a:r>
              <a:rPr lang="en-GB" dirty="0"/>
              <a:t>Advisory role in Module designing</a:t>
            </a:r>
          </a:p>
          <a:p>
            <a:r>
              <a:rPr lang="en-GB" dirty="0"/>
              <a:t>Monitoring and Supportive supervision at grass root level</a:t>
            </a:r>
          </a:p>
        </p:txBody>
      </p:sp>
      <p:pic>
        <p:nvPicPr>
          <p:cNvPr id="4" name="Picture 3" descr="download.jpg">
            <a:extLst>
              <a:ext uri="{FF2B5EF4-FFF2-40B4-BE49-F238E27FC236}">
                <a16:creationId xmlns:a16="http://schemas.microsoft.com/office/drawing/2014/main" xmlns="" id="{BED92D8E-0FB9-4194-96EB-49EF08CD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62" y="0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50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223" y="3789686"/>
            <a:ext cx="3845560" cy="2980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126" y="223523"/>
            <a:ext cx="4649319" cy="3434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96" y="3779518"/>
            <a:ext cx="3973397" cy="298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7" y="223521"/>
            <a:ext cx="4922475" cy="3423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9200" y="1215822"/>
            <a:ext cx="2377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00"/>
              </a:solidFill>
              <a:effectLst/>
            </a:endParaRPr>
          </a:p>
          <a:p>
            <a:pPr algn="ctr"/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</a:rPr>
              <a:t>PLA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</a:rPr>
              <a:t>meetingS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043" y="3779527"/>
            <a:ext cx="3973399" cy="2980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68E4-2490-4D2C-AD2C-2871FE7F7EE9}" type="datetime6">
              <a:rPr lang="en-IN" smtClean="0"/>
              <a:t>June 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87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93983-0E36-42EB-ADB4-2A820B3B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Constitution of Mentoring Group for Community Action (MGCA)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E8791D-7568-49E1-ADF6-F99EB6540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95E3A7-D898-4E0C-ADFE-78FDBEA1DCA1}"/>
              </a:ext>
            </a:extLst>
          </p:cNvPr>
          <p:cNvSpPr/>
          <p:nvPr/>
        </p:nvSpPr>
        <p:spPr>
          <a:xfrm>
            <a:off x="1828800" y="2052637"/>
            <a:ext cx="2295525" cy="1471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Advisory Group of Community Action </a:t>
            </a:r>
          </a:p>
          <a:p>
            <a:pPr algn="ctr"/>
            <a:r>
              <a:rPr lang="en-GB" dirty="0"/>
              <a:t>(2007)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5C746AB-DAD3-4571-96D3-9D7624434CA6}"/>
              </a:ext>
            </a:extLst>
          </p:cNvPr>
          <p:cNvSpPr/>
          <p:nvPr/>
        </p:nvSpPr>
        <p:spPr>
          <a:xfrm>
            <a:off x="1790700" y="3902868"/>
            <a:ext cx="2295525" cy="1471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State ASHA Mentoring Group (2008)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7496682-867D-4D9A-B55F-F7B2E569C271}"/>
              </a:ext>
            </a:extLst>
          </p:cNvPr>
          <p:cNvCxnSpPr/>
          <p:nvPr/>
        </p:nvCxnSpPr>
        <p:spPr>
          <a:xfrm>
            <a:off x="4552950" y="3086100"/>
            <a:ext cx="1628775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0CF825A-F6AB-4C44-93C8-B36176A890D2}"/>
              </a:ext>
            </a:extLst>
          </p:cNvPr>
          <p:cNvCxnSpPr/>
          <p:nvPr/>
        </p:nvCxnSpPr>
        <p:spPr>
          <a:xfrm flipV="1">
            <a:off x="4448175" y="3914775"/>
            <a:ext cx="1733550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FEE3B44-D4A6-45A4-B3AA-41A5D55B268C}"/>
              </a:ext>
            </a:extLst>
          </p:cNvPr>
          <p:cNvSpPr/>
          <p:nvPr/>
        </p:nvSpPr>
        <p:spPr>
          <a:xfrm>
            <a:off x="6905625" y="2933700"/>
            <a:ext cx="3533775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Mentoring Group of Community Action (MGCA)</a:t>
            </a:r>
          </a:p>
          <a:p>
            <a:pPr algn="ctr"/>
            <a:r>
              <a:rPr lang="en-GB" dirty="0"/>
              <a:t>(2012)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51C12A-3B24-4049-9FA8-BABF5E03581E}"/>
              </a:ext>
            </a:extLst>
          </p:cNvPr>
          <p:cNvSpPr/>
          <p:nvPr/>
        </p:nvSpPr>
        <p:spPr>
          <a:xfrm>
            <a:off x="5067300" y="4962525"/>
            <a:ext cx="5943600" cy="890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>
                <a:solidFill>
                  <a:schemeClr val="bg1"/>
                </a:solidFill>
              </a:rPr>
              <a:t>Because majority of Members were same in both groups </a:t>
            </a:r>
          </a:p>
          <a:p>
            <a:pPr algn="ctr"/>
            <a:endParaRPr lang="en-GB" dirty="0"/>
          </a:p>
        </p:txBody>
      </p:sp>
      <p:pic>
        <p:nvPicPr>
          <p:cNvPr id="13" name="Picture 7" descr="download.jpg">
            <a:extLst>
              <a:ext uri="{FF2B5EF4-FFF2-40B4-BE49-F238E27FC236}">
                <a16:creationId xmlns:a16="http://schemas.microsoft.com/office/drawing/2014/main" xmlns="" id="{F08754E7-102B-463E-9DF5-C963E1F2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4" y="98216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5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88A79-8F39-4E9D-9C2D-6CDE69EB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VISHWAS (Village based Initiative to Synergise Health, Water and Sanitation)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79946E7-F4A4-4B5B-979B-13192FA2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338"/>
            <a:ext cx="10515600" cy="4351338"/>
          </a:xfrm>
        </p:spPr>
        <p:txBody>
          <a:bodyPr>
            <a:normAutofit lnSpcReduction="10000"/>
          </a:bodyPr>
          <a:lstStyle/>
          <a:p>
            <a:pPr marL="285750" indent="-285750" algn="just"/>
            <a:r>
              <a:rPr lang="en-GB" dirty="0"/>
              <a:t>It helps to strengthen the leadership of VHSNCs/GSSGTS</a:t>
            </a:r>
          </a:p>
          <a:p>
            <a:pPr marL="285750" indent="-285750" algn="just"/>
            <a:r>
              <a:rPr lang="en-GB" dirty="0"/>
              <a:t>A collective initiative at community level, for improving Water, Sanitation and Hygiene situation (WASH) and its impact on Health and quality of life. </a:t>
            </a:r>
          </a:p>
          <a:p>
            <a:pPr marL="285750" indent="-285750" algn="just"/>
            <a:r>
              <a:rPr lang="en-GB" dirty="0"/>
              <a:t>Strengthen convergent action in integration with various initiatives under Swachh Bharat Mission (SBM).</a:t>
            </a:r>
          </a:p>
          <a:p>
            <a:pPr marL="285750" indent="-285750" algn="just"/>
            <a:r>
              <a:rPr lang="en-GB" dirty="0"/>
              <a:t>Capacity building of VHSNCs/GSSGTS Members to carry out 11 monthly activities.</a:t>
            </a:r>
          </a:p>
          <a:p>
            <a:pPr marL="285750" indent="-285750" algn="just"/>
            <a:r>
              <a:rPr lang="en-GB" dirty="0"/>
              <a:t>MGCA members are helping as trainers and in monitoring and supportive supervision of Vishwas Campaign.</a:t>
            </a:r>
          </a:p>
        </p:txBody>
      </p:sp>
    </p:spTree>
    <p:extLst>
      <p:ext uri="{BB962C8B-B14F-4D97-AF65-F5344CB8AC3E}">
        <p14:creationId xmlns:p14="http://schemas.microsoft.com/office/powerpoint/2010/main" val="192024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9BD33-7072-43CC-B303-9E3A5F7C2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04775"/>
            <a:ext cx="3932237" cy="1600200"/>
          </a:xfrm>
        </p:spPr>
        <p:txBody>
          <a:bodyPr>
            <a:normAutofit/>
          </a:bodyPr>
          <a:lstStyle/>
          <a:p>
            <a:r>
              <a:rPr lang="en-GB" b="1" u="sng" dirty="0"/>
              <a:t>VISHWAS Campaign – Program 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5D8E351-0626-49CF-86A6-35BE7E4ED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90675"/>
            <a:ext cx="3932237" cy="4809002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 dirty="0"/>
              <a:t>The VISHWAS campaign was implemented in 02 Tribal districts namely – </a:t>
            </a:r>
            <a:r>
              <a:rPr lang="en-GB" sz="1900" dirty="0" err="1"/>
              <a:t>Betul</a:t>
            </a:r>
            <a:r>
              <a:rPr lang="en-GB" sz="1900" dirty="0"/>
              <a:t> and </a:t>
            </a:r>
            <a:r>
              <a:rPr lang="en-GB" sz="1900" dirty="0" err="1"/>
              <a:t>Hoshangabad</a:t>
            </a:r>
            <a:r>
              <a:rPr lang="en-GB" sz="1900" dirty="0"/>
              <a:t> of Madhya Pradesh.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 dirty="0"/>
              <a:t>27 district trainers and 02 DCMs were trained in the Vishwas Module.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 dirty="0"/>
              <a:t>The 09 tribal blocks were selected in these districts and around 5960 members from 1196 GSSGTS were trained in the VISHWAS module.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 dirty="0"/>
              <a:t>Per VHSNC 04 members &amp; 1 ASHA were selected and were trained.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900" dirty="0"/>
              <a:t>The Campaign will be expanded in 08 aspirational districts in year 2019-20.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2ED05151-8643-4647-98C1-C208C1FFE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464547"/>
              </p:ext>
            </p:extLst>
          </p:nvPr>
        </p:nvGraphicFramePr>
        <p:xfrm>
          <a:off x="5057775" y="533400"/>
          <a:ext cx="6524624" cy="5866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050">
                  <a:extLst>
                    <a:ext uri="{9D8B030D-6E8A-4147-A177-3AD203B41FA5}">
                      <a16:colId xmlns:a16="http://schemas.microsoft.com/office/drawing/2014/main" xmlns="" val="3025575353"/>
                    </a:ext>
                  </a:extLst>
                </a:gridCol>
                <a:gridCol w="1433600">
                  <a:extLst>
                    <a:ext uri="{9D8B030D-6E8A-4147-A177-3AD203B41FA5}">
                      <a16:colId xmlns:a16="http://schemas.microsoft.com/office/drawing/2014/main" xmlns="" val="2062985513"/>
                    </a:ext>
                  </a:extLst>
                </a:gridCol>
                <a:gridCol w="928074">
                  <a:extLst>
                    <a:ext uri="{9D8B030D-6E8A-4147-A177-3AD203B41FA5}">
                      <a16:colId xmlns:a16="http://schemas.microsoft.com/office/drawing/2014/main" xmlns="" val="2251090312"/>
                    </a:ext>
                  </a:extLst>
                </a:gridCol>
                <a:gridCol w="1472226">
                  <a:extLst>
                    <a:ext uri="{9D8B030D-6E8A-4147-A177-3AD203B41FA5}">
                      <a16:colId xmlns:a16="http://schemas.microsoft.com/office/drawing/2014/main" xmlns="" val="251562941"/>
                    </a:ext>
                  </a:extLst>
                </a:gridCol>
                <a:gridCol w="1209674">
                  <a:extLst>
                    <a:ext uri="{9D8B030D-6E8A-4147-A177-3AD203B41FA5}">
                      <a16:colId xmlns:a16="http://schemas.microsoft.com/office/drawing/2014/main" xmlns="" val="2766530715"/>
                    </a:ext>
                  </a:extLst>
                </a:gridCol>
              </a:tblGrid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District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Block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VHSNC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Members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Batches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0089227"/>
                  </a:ext>
                </a:extLst>
              </a:tr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Betul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Sehra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9891964"/>
                  </a:ext>
                </a:extLst>
              </a:tr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Betul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Bhimpur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4414309"/>
                  </a:ext>
                </a:extLst>
              </a:tr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Betul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Bhensdehi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8890501"/>
                  </a:ext>
                </a:extLst>
              </a:tr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Betul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Shahpur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5870060"/>
                  </a:ext>
                </a:extLst>
              </a:tr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Betul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Athner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32482"/>
                  </a:ext>
                </a:extLst>
              </a:tr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Betul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Amla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6836231"/>
                  </a:ext>
                </a:extLst>
              </a:tr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Betul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Chicholi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0793126"/>
                  </a:ext>
                </a:extLst>
              </a:tr>
              <a:tr h="48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Betul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Ghodadongri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0434294"/>
                  </a:ext>
                </a:extLst>
              </a:tr>
              <a:tr h="642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Hoshangabad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Kesala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0733724"/>
                  </a:ext>
                </a:extLst>
              </a:tr>
              <a:tr h="878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Total VHSNC -1196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Total Members trained - 5980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batches - 200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935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840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87CED-76D1-449B-AD40-7506FE6D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Monthly Campaign Days of VISHWAS Campaign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906F49C-9917-4F18-AB95-3EA3BA993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6" y="1690688"/>
            <a:ext cx="6543674" cy="4667250"/>
          </a:xfrm>
        </p:spPr>
      </p:pic>
    </p:spTree>
    <p:extLst>
      <p:ext uri="{BB962C8B-B14F-4D97-AF65-F5344CB8AC3E}">
        <p14:creationId xmlns:p14="http://schemas.microsoft.com/office/powerpoint/2010/main" val="86760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1214F-0082-452F-86FC-B2E4235A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en-GB" b="1" u="sng" dirty="0"/>
              <a:t>Role of VHSNC/GSSGTS as platform for ‘Community Action'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39359-A90C-43A3-9C8A-81D9D73F1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90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An important mechanism for participation of stakeholders at community level.</a:t>
            </a:r>
          </a:p>
          <a:p>
            <a:pPr algn="just"/>
            <a:r>
              <a:rPr lang="en-GB" dirty="0"/>
              <a:t>Enable local planning by creating community level dialogue.</a:t>
            </a:r>
          </a:p>
          <a:p>
            <a:pPr algn="just"/>
            <a:r>
              <a:rPr lang="en-GB" dirty="0"/>
              <a:t>Building convergent collective action on social determinants and public services related to health. </a:t>
            </a:r>
          </a:p>
          <a:p>
            <a:pPr algn="just"/>
            <a:r>
              <a:rPr lang="en-GB" dirty="0"/>
              <a:t>Enable communities to take collective action for higher health status and improved quality of life in the village.</a:t>
            </a:r>
          </a:p>
          <a:p>
            <a:pPr marL="0" indent="0" algn="just">
              <a:buNone/>
            </a:pPr>
            <a:r>
              <a:rPr lang="en-GB" b="1" dirty="0"/>
              <a:t>MGCA members are having the important role in attaining the above objectives.</a:t>
            </a:r>
          </a:p>
        </p:txBody>
      </p:sp>
    </p:spTree>
    <p:extLst>
      <p:ext uri="{BB962C8B-B14F-4D97-AF65-F5344CB8AC3E}">
        <p14:creationId xmlns:p14="http://schemas.microsoft.com/office/powerpoint/2010/main" val="773851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82463" y="2172040"/>
            <a:ext cx="55967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>
                <a:ln w="11430"/>
                <a:solidFill>
                  <a:srgbClr val="63252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E5F6-AE8E-4205-8EBA-6DD642408286}" type="datetime6">
              <a:rPr lang="en-IN" smtClean="0"/>
              <a:t>June 20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15" y="106322"/>
            <a:ext cx="4860212" cy="6614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01300" y="6184900"/>
            <a:ext cx="17907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download.jpg">
            <a:extLst>
              <a:ext uri="{FF2B5EF4-FFF2-40B4-BE49-F238E27FC236}">
                <a16:creationId xmlns:a16="http://schemas.microsoft.com/office/drawing/2014/main" xmlns="" id="{50821382-CFC5-4773-BC36-9B2CA354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4" y="117475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6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F8D30-E338-4BEE-8A5A-599C5163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en-GB" b="1" u="sng" dirty="0"/>
              <a:t>STRUCTURE OF MGCA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BE4041D-2A18-4EF2-A660-7F05F1DA2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129667"/>
              </p:ext>
            </p:extLst>
          </p:nvPr>
        </p:nvGraphicFramePr>
        <p:xfrm>
          <a:off x="838200" y="1362075"/>
          <a:ext cx="10515600" cy="4948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2998195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1715104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066661122"/>
                    </a:ext>
                  </a:extLst>
                </a:gridCol>
              </a:tblGrid>
              <a:tr h="468333">
                <a:tc>
                  <a:txBody>
                    <a:bodyPr/>
                    <a:lstStyle/>
                    <a:p>
                      <a:r>
                        <a:rPr lang="en-GB" dirty="0"/>
                        <a:t>STATE MGCA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DISTRICT MGCA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BLOCK MGCA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5649054"/>
                  </a:ext>
                </a:extLst>
              </a:tr>
              <a:tr h="4465617"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/>
                        <a:t>MD NHM (Chairperson),</a:t>
                      </a:r>
                    </a:p>
                    <a:p>
                      <a:pPr lvl="0"/>
                      <a:endParaRPr lang="en-US" sz="1800" b="1" dirty="0"/>
                    </a:p>
                    <a:p>
                      <a:pPr lvl="0"/>
                      <a:r>
                        <a:rPr lang="en-US" sz="1800" b="1" dirty="0"/>
                        <a:t>DD, ASHA (Convener) </a:t>
                      </a:r>
                    </a:p>
                    <a:p>
                      <a:pPr lvl="0"/>
                      <a:endParaRPr lang="en-US" sz="1800" b="1" dirty="0"/>
                    </a:p>
                    <a:p>
                      <a:pPr lvl="0"/>
                      <a:r>
                        <a:rPr lang="en-US" sz="1800" b="1" dirty="0"/>
                        <a:t>Members:</a:t>
                      </a:r>
                    </a:p>
                    <a:p>
                      <a:pPr lvl="0"/>
                      <a:r>
                        <a:rPr lang="en-US" sz="1800" b="1" dirty="0"/>
                        <a:t>Development Partners</a:t>
                      </a:r>
                    </a:p>
                    <a:p>
                      <a:pPr lvl="0"/>
                      <a:r>
                        <a:rPr lang="en-US" sz="1800" b="1" dirty="0"/>
                        <a:t>Civil Society Organizations</a:t>
                      </a:r>
                    </a:p>
                    <a:p>
                      <a:pPr lvl="0"/>
                      <a:r>
                        <a:rPr lang="en-US" sz="1800" b="1" dirty="0"/>
                        <a:t>ASHA Program Managers</a:t>
                      </a:r>
                    </a:p>
                    <a:p>
                      <a:pPr lvl="0"/>
                      <a:endParaRPr lang="en-US" sz="1800" b="1" dirty="0"/>
                    </a:p>
                    <a:p>
                      <a:pPr lvl="0"/>
                      <a:endParaRPr lang="en-US" sz="1800" b="1" dirty="0"/>
                    </a:p>
                    <a:p>
                      <a:pPr lvl="0"/>
                      <a:endParaRPr lang="en-US" sz="1800" b="1" dirty="0"/>
                    </a:p>
                    <a:p>
                      <a:pPr lvl="0"/>
                      <a:endParaRPr lang="en-US" sz="1800" b="1" dirty="0"/>
                    </a:p>
                    <a:p>
                      <a:pPr lvl="0"/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Directors &amp; Program Officers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(Invitees)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CMHO (chairperson)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DCM (Coordinator)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Members: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DPs members (Invitees)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WCD, Education &amp; PRI Representatives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2 ASHA’s </a:t>
                      </a:r>
                      <a:r>
                        <a:rPr lang="en-US" sz="1600" b="1" dirty="0"/>
                        <a:t>(District level Awardees) </a:t>
                      </a: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2 VHSNC Members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3-5 NGOs representatives who are working in Public Health issues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DPs members (Invitees)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BMO (chairperson)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BCM (BAM/BPM) (Coordinator)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Members: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Representative of  WCD, Education &amp; PRI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2 ASHA’s (Block level Awardees)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2 VHSNC Members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 NGOs representatives who are working in Public Health issues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DPs members (Invitees)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0554129"/>
                  </a:ext>
                </a:extLst>
              </a:tr>
            </a:tbl>
          </a:graphicData>
        </a:graphic>
      </p:graphicFrame>
      <p:pic>
        <p:nvPicPr>
          <p:cNvPr id="5" name="Picture 7" descr="download.jpg">
            <a:extLst>
              <a:ext uri="{FF2B5EF4-FFF2-40B4-BE49-F238E27FC236}">
                <a16:creationId xmlns:a16="http://schemas.microsoft.com/office/drawing/2014/main" xmlns="" id="{59F99DB0-1D26-4EC4-8357-0EE714A7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4" y="117475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2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71CD8-3E58-4A72-8D70-E153BC44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FUNCTIONS OF MGCA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B7051-A8D1-42A1-BCBF-F1324CAD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Advisory role in Policy making for Community Processes</a:t>
            </a:r>
          </a:p>
          <a:p>
            <a:pPr>
              <a:defRPr/>
            </a:pPr>
            <a:r>
              <a:rPr lang="en-US" dirty="0"/>
              <a:t>Grievance Redressal of ASHAs</a:t>
            </a:r>
          </a:p>
          <a:p>
            <a:pPr>
              <a:defRPr/>
            </a:pPr>
            <a:r>
              <a:rPr lang="en-US" dirty="0"/>
              <a:t>Ensure the availability of quality healthcare services at public health facilities</a:t>
            </a:r>
          </a:p>
          <a:p>
            <a:pPr>
              <a:defRPr/>
            </a:pPr>
            <a:r>
              <a:rPr lang="en-US" dirty="0"/>
              <a:t>Address the denial of health care services at facility level</a:t>
            </a:r>
          </a:p>
          <a:p>
            <a:pPr>
              <a:defRPr/>
            </a:pPr>
            <a:r>
              <a:rPr lang="en-US" dirty="0"/>
              <a:t>Supportive supervision/ Monitoring in various trainings and capacity building of ASHA programs</a:t>
            </a:r>
          </a:p>
          <a:p>
            <a:pPr>
              <a:defRPr/>
            </a:pPr>
            <a:r>
              <a:rPr lang="en-US" dirty="0"/>
              <a:t>Strengthening of VHSNC/GSSGTS (PLA module and VISHWAS campaign) </a:t>
            </a:r>
          </a:p>
          <a:p>
            <a:endParaRPr lang="en-GB" dirty="0"/>
          </a:p>
        </p:txBody>
      </p:sp>
      <p:pic>
        <p:nvPicPr>
          <p:cNvPr id="4" name="Picture 7" descr="download.jpg">
            <a:extLst>
              <a:ext uri="{FF2B5EF4-FFF2-40B4-BE49-F238E27FC236}">
                <a16:creationId xmlns:a16="http://schemas.microsoft.com/office/drawing/2014/main" xmlns="" id="{A0A49F44-4CB0-4A2C-A10E-E8977F3C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4" y="117475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75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F37CA-9636-46C3-8183-0E4E55CA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Intensive Community Monitoring Districts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9A3301-67F9-408D-98B8-BF2B6371C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" y="1690688"/>
            <a:ext cx="8258175" cy="47212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5F07C0-8B84-497F-8710-AF1C57D01DBD}"/>
              </a:ext>
            </a:extLst>
          </p:cNvPr>
          <p:cNvSpPr txBox="1"/>
          <p:nvPr/>
        </p:nvSpPr>
        <p:spPr>
          <a:xfrm>
            <a:off x="7334250" y="1690688"/>
            <a:ext cx="4019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GB" sz="2400" b="1" dirty="0"/>
              <a:t>          ICM Districts</a:t>
            </a:r>
          </a:p>
          <a:p>
            <a:pPr algn="ctr"/>
            <a:endParaRPr lang="en-GB" sz="2400" dirty="0"/>
          </a:p>
          <a:p>
            <a:pPr lvl="3"/>
            <a:r>
              <a:rPr lang="en-GB" sz="2400" dirty="0"/>
              <a:t>           </a:t>
            </a:r>
            <a:r>
              <a:rPr lang="en-GB" sz="2400" dirty="0" err="1"/>
              <a:t>Bhind</a:t>
            </a:r>
            <a:endParaRPr lang="en-GB" sz="2400" dirty="0"/>
          </a:p>
          <a:p>
            <a:pPr lvl="3"/>
            <a:r>
              <a:rPr lang="en-GB" sz="2400" dirty="0"/>
              <a:t>           Chhatarpur</a:t>
            </a:r>
          </a:p>
          <a:p>
            <a:pPr lvl="3"/>
            <a:r>
              <a:rPr lang="en-GB" sz="2400" dirty="0"/>
              <a:t>           </a:t>
            </a:r>
            <a:r>
              <a:rPr lang="en-GB" sz="2400" dirty="0" err="1"/>
              <a:t>Vidisha</a:t>
            </a:r>
            <a:endParaRPr lang="en-GB" sz="2400" dirty="0"/>
          </a:p>
          <a:p>
            <a:pPr lvl="3"/>
            <a:r>
              <a:rPr lang="en-GB" sz="2400" dirty="0"/>
              <a:t>           Agar</a:t>
            </a:r>
          </a:p>
          <a:p>
            <a:pPr lvl="3"/>
            <a:r>
              <a:rPr lang="en-GB" sz="2400" dirty="0"/>
              <a:t>           </a:t>
            </a:r>
            <a:r>
              <a:rPr lang="en-GB" sz="2400" dirty="0" err="1"/>
              <a:t>Hoshangabad</a:t>
            </a:r>
            <a:endParaRPr lang="en-GB" sz="2400" dirty="0"/>
          </a:p>
          <a:p>
            <a:pPr lvl="3"/>
            <a:r>
              <a:rPr lang="en-GB" sz="2400" dirty="0"/>
              <a:t>           </a:t>
            </a:r>
            <a:r>
              <a:rPr lang="en-GB" sz="2400" dirty="0" err="1"/>
              <a:t>Chhindwara</a:t>
            </a:r>
            <a:endParaRPr lang="en-GB" sz="2400" dirty="0"/>
          </a:p>
          <a:p>
            <a:pPr lvl="3"/>
            <a:r>
              <a:rPr lang="en-GB" sz="2400" dirty="0"/>
              <a:t>           </a:t>
            </a:r>
            <a:r>
              <a:rPr lang="en-GB" sz="2400" dirty="0" err="1"/>
              <a:t>Betul</a:t>
            </a:r>
            <a:endParaRPr lang="en-GB" sz="2400" dirty="0"/>
          </a:p>
          <a:p>
            <a:pPr lvl="3"/>
            <a:r>
              <a:rPr lang="en-GB" sz="2400" dirty="0"/>
              <a:t>           Khandwa</a:t>
            </a:r>
          </a:p>
          <a:p>
            <a:pPr lvl="3"/>
            <a:r>
              <a:rPr lang="en-GB" sz="2400" dirty="0"/>
              <a:t>           </a:t>
            </a:r>
            <a:r>
              <a:rPr lang="en-GB" sz="2400" dirty="0" err="1"/>
              <a:t>Barwani</a:t>
            </a:r>
            <a:r>
              <a:rPr lang="en-GB" sz="2400" dirty="0"/>
              <a:t> </a:t>
            </a:r>
          </a:p>
          <a:p>
            <a:pPr lvl="3"/>
            <a:r>
              <a:rPr lang="en-GB" sz="2400" dirty="0"/>
              <a:t>           </a:t>
            </a:r>
            <a:r>
              <a:rPr lang="en-GB" sz="2400" dirty="0" err="1"/>
              <a:t>Alirajpur</a:t>
            </a:r>
            <a:endParaRPr lang="en-GB" sz="2400" dirty="0"/>
          </a:p>
        </p:txBody>
      </p:sp>
      <p:pic>
        <p:nvPicPr>
          <p:cNvPr id="7" name="Picture 7" descr="download.jpg">
            <a:extLst>
              <a:ext uri="{FF2B5EF4-FFF2-40B4-BE49-F238E27FC236}">
                <a16:creationId xmlns:a16="http://schemas.microsoft.com/office/drawing/2014/main" xmlns="" id="{884E9424-CB4C-4695-8CD0-E2B2C862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4" y="117475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9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0BE47-DD38-4460-9784-C5DF2D6E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Progress 2018-19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245A1-3CE5-4173-A704-87AE9E6A8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Support for Designing ASHA welfare scheme</a:t>
            </a:r>
          </a:p>
          <a:p>
            <a:r>
              <a:rPr lang="en-GB" dirty="0"/>
              <a:t>Induction of New members in State MGCA group</a:t>
            </a:r>
          </a:p>
          <a:p>
            <a:r>
              <a:rPr lang="en-GB" dirty="0"/>
              <a:t>Reconstitution of District and Block MGCA committees</a:t>
            </a:r>
          </a:p>
          <a:p>
            <a:r>
              <a:rPr lang="en-GB" dirty="0"/>
              <a:t>State Level Meetings – 04</a:t>
            </a:r>
          </a:p>
          <a:p>
            <a:r>
              <a:rPr lang="en-GB" dirty="0"/>
              <a:t>Successfully completed State level 2 day Tool orientation workshop</a:t>
            </a:r>
          </a:p>
          <a:p>
            <a:r>
              <a:rPr lang="en-GB" dirty="0"/>
              <a:t>District Level Meetings – 50</a:t>
            </a:r>
          </a:p>
          <a:p>
            <a:r>
              <a:rPr lang="en-GB" dirty="0"/>
              <a:t>Block Level Meetings – 290</a:t>
            </a:r>
          </a:p>
          <a:p>
            <a:pPr marL="0" indent="0">
              <a:buNone/>
            </a:pPr>
            <a:r>
              <a:rPr lang="en-GB" b="1" dirty="0"/>
              <a:t>(Some meetings are schedules in March 2019)</a:t>
            </a:r>
          </a:p>
          <a:p>
            <a:r>
              <a:rPr lang="en-GB" dirty="0"/>
              <a:t>Regular monthly meetings of ASHA grievance Redressal cell</a:t>
            </a:r>
          </a:p>
          <a:p>
            <a:r>
              <a:rPr lang="en-GB" dirty="0"/>
              <a:t>Visits of State MGCA members in all 10 Intensive districts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7" descr="download.jpg">
            <a:extLst>
              <a:ext uri="{FF2B5EF4-FFF2-40B4-BE49-F238E27FC236}">
                <a16:creationId xmlns:a16="http://schemas.microsoft.com/office/drawing/2014/main" xmlns="" id="{B69BCB49-764B-451F-8CC8-B96A51C0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4" y="117475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20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74F9B-88AE-4AF0-8EBC-EF1E9BCE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ASHA Grievance Redressal Status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1598A2F-99D0-4CE4-84A3-112F59EA7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84907"/>
              </p:ext>
            </p:extLst>
          </p:nvPr>
        </p:nvGraphicFramePr>
        <p:xfrm>
          <a:off x="857250" y="1835150"/>
          <a:ext cx="10544175" cy="386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875">
                  <a:extLst>
                    <a:ext uri="{9D8B030D-6E8A-4147-A177-3AD203B41FA5}">
                      <a16:colId xmlns:a16="http://schemas.microsoft.com/office/drawing/2014/main" xmlns="" val="820984211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xmlns="" val="3150571475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xmlns="" val="2661465903"/>
                    </a:ext>
                  </a:extLst>
                </a:gridCol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STATE LEVEL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6119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Cases </a:t>
                      </a:r>
                      <a:r>
                        <a:rPr lang="en-GB" sz="2400" b="1" dirty="0" err="1"/>
                        <a:t>recieved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Cases resolved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Cases 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4037704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6908550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DISTRICT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0644057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Cases </a:t>
                      </a:r>
                      <a:r>
                        <a:rPr lang="en-GB" sz="2400" b="1" dirty="0" err="1"/>
                        <a:t>recieved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Cases resolved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Cases 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5560402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1989877"/>
                  </a:ext>
                </a:extLst>
              </a:tr>
            </a:tbl>
          </a:graphicData>
        </a:graphic>
      </p:graphicFrame>
      <p:pic>
        <p:nvPicPr>
          <p:cNvPr id="5" name="Picture 7" descr="download.jpg">
            <a:extLst>
              <a:ext uri="{FF2B5EF4-FFF2-40B4-BE49-F238E27FC236}">
                <a16:creationId xmlns:a16="http://schemas.microsoft.com/office/drawing/2014/main" xmlns="" id="{F469714A-897C-43FF-9ADB-6DC4FF6A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4" y="117475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19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3EF4A-4859-4657-BACA-877A9BAC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Extended/Additional Role of MGCA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CEE1812-07A1-4316-8B1A-8F82FD580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4246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94066C-7225-482E-B5EA-78477C0CF658}"/>
              </a:ext>
            </a:extLst>
          </p:cNvPr>
          <p:cNvSpPr/>
          <p:nvPr/>
        </p:nvSpPr>
        <p:spPr>
          <a:xfrm>
            <a:off x="3886200" y="3429001"/>
            <a:ext cx="1543050" cy="1066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MGCA</a:t>
            </a:r>
          </a:p>
        </p:txBody>
      </p:sp>
      <p:pic>
        <p:nvPicPr>
          <p:cNvPr id="8" name="Picture 7" descr="download.jpg">
            <a:extLst>
              <a:ext uri="{FF2B5EF4-FFF2-40B4-BE49-F238E27FC236}">
                <a16:creationId xmlns:a16="http://schemas.microsoft.com/office/drawing/2014/main" xmlns="" id="{B6D3A838-0DC6-4AAE-ADA0-F7F6AF6F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4" y="117475"/>
            <a:ext cx="1311276" cy="9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01300" y="6184900"/>
            <a:ext cx="1790700" cy="67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603879"/>
            <a:ext cx="12192000" cy="123613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ndara"/>
                <a:ea typeface="+mj-ea"/>
                <a:cs typeface="Candara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+mj-lt"/>
              </a:rPr>
              <a:t>Participatory, Learning and Action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8"/>
            <a:ext cx="12192000" cy="560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</TotalTime>
  <Words>939</Words>
  <Application>Microsoft Office PowerPoint</Application>
  <PresentationFormat>Widescreen</PresentationFormat>
  <Paragraphs>224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  <vt:lpstr>Constitution of Mentoring Group for Community Action (MGCA)</vt:lpstr>
      <vt:lpstr>STRUCTURE OF MGCA</vt:lpstr>
      <vt:lpstr>FUNCTIONS OF MGCA</vt:lpstr>
      <vt:lpstr>Intensive Community Monitoring Districts</vt:lpstr>
      <vt:lpstr>Progress 2018-19</vt:lpstr>
      <vt:lpstr>ASHA Grievance Redressal Status</vt:lpstr>
      <vt:lpstr>Extended/Additional Role of MGCA</vt:lpstr>
      <vt:lpstr>PowerPoint Presentation</vt:lpstr>
      <vt:lpstr>Participatory Learning and Action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till date…</vt:lpstr>
      <vt:lpstr>Role of MGCA in PLA program</vt:lpstr>
      <vt:lpstr>PowerPoint Presentation</vt:lpstr>
      <vt:lpstr>VISHWAS (Village based Initiative to Synergise Health, Water and Sanitation) </vt:lpstr>
      <vt:lpstr>VISHWAS Campaign – Program area</vt:lpstr>
      <vt:lpstr>Monthly Campaign Days of VISHWAS Campaign</vt:lpstr>
      <vt:lpstr>Role of VHSNC/GSSGTS as platform for ‘Community Action'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Jugal Lachhwani</dc:creator>
  <cp:lastModifiedBy>Jolly</cp:lastModifiedBy>
  <cp:revision>71</cp:revision>
  <dcterms:created xsi:type="dcterms:W3CDTF">2019-02-24T12:07:35Z</dcterms:created>
  <dcterms:modified xsi:type="dcterms:W3CDTF">2020-06-10T11:39:45Z</dcterms:modified>
</cp:coreProperties>
</file>