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handoutMasterIdLst>
    <p:handoutMasterId r:id="rId33"/>
  </p:handoutMasterIdLst>
  <p:sldIdLst>
    <p:sldId id="286" r:id="rId2"/>
    <p:sldId id="309" r:id="rId3"/>
    <p:sldId id="365" r:id="rId4"/>
    <p:sldId id="367" r:id="rId5"/>
    <p:sldId id="369" r:id="rId6"/>
    <p:sldId id="356" r:id="rId7"/>
    <p:sldId id="357" r:id="rId8"/>
    <p:sldId id="358" r:id="rId9"/>
    <p:sldId id="359" r:id="rId10"/>
    <p:sldId id="349" r:id="rId11"/>
    <p:sldId id="361" r:id="rId12"/>
    <p:sldId id="346" r:id="rId13"/>
    <p:sldId id="342" r:id="rId14"/>
    <p:sldId id="343" r:id="rId15"/>
    <p:sldId id="350" r:id="rId16"/>
    <p:sldId id="362" r:id="rId17"/>
    <p:sldId id="363" r:id="rId18"/>
    <p:sldId id="351" r:id="rId19"/>
    <p:sldId id="352" r:id="rId20"/>
    <p:sldId id="364" r:id="rId21"/>
    <p:sldId id="307" r:id="rId22"/>
    <p:sldId id="302" r:id="rId23"/>
    <p:sldId id="295" r:id="rId24"/>
    <p:sldId id="317" r:id="rId25"/>
    <p:sldId id="331" r:id="rId26"/>
    <p:sldId id="329" r:id="rId27"/>
    <p:sldId id="322" r:id="rId28"/>
    <p:sldId id="332" r:id="rId29"/>
    <p:sldId id="308" r:id="rId30"/>
    <p:sldId id="336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 autoAdjust="0"/>
    <p:restoredTop sz="58363" autoAdjust="0"/>
  </p:normalViewPr>
  <p:slideViewPr>
    <p:cSldViewPr>
      <p:cViewPr varScale="1">
        <p:scale>
          <a:sx n="74" d="100"/>
          <a:sy n="74" d="100"/>
        </p:scale>
        <p:origin x="12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96" y="887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18596-D57A-47B2-B368-36A8726D253A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4C054-9ED1-46A8-B718-2E01489E58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90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75E18C-9B4F-4946-927D-CAA8090C81E0}" type="datetimeFigureOut">
              <a:rPr lang="en-US" smtClean="0"/>
              <a:pPr/>
              <a:t>6/11/2020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C4B3E-9B7B-4A0C-9514-B960134BBA0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2078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C4B3E-9B7B-4A0C-9514-B960134BBA02}" type="slidenum">
              <a:rPr lang="en-IN" smtClean="0"/>
              <a:pPr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86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C4B3E-9B7B-4A0C-9514-B960134BBA02}" type="slidenum">
              <a:rPr lang="en-IN" smtClean="0"/>
              <a:pPr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2584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FC4B3E-9B7B-4A0C-9514-B960134BBA02}" type="slidenum">
              <a:rPr lang="en-IN" smtClean="0"/>
              <a:pPr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786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egpied.gov.in/dep_not/Social_audit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860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National Consultation on Community Action for Health (CAH)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362200"/>
            <a:ext cx="8382000" cy="41910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 algn="ctr">
              <a:buNone/>
            </a:pPr>
            <a:endParaRPr lang="en-US" b="1" dirty="0" smtClean="0"/>
          </a:p>
          <a:p>
            <a:pPr algn="ctr">
              <a:buNone/>
            </a:pPr>
            <a:r>
              <a:rPr lang="en-US" sz="2800" b="1" dirty="0" smtClean="0"/>
              <a:t>Advisory Group on Community Action (AGCA)</a:t>
            </a:r>
          </a:p>
          <a:p>
            <a:pPr algn="ctr"/>
            <a:endParaRPr lang="en-US" sz="2800" b="1" dirty="0" smtClean="0"/>
          </a:p>
          <a:p>
            <a:pPr algn="ctr">
              <a:buNone/>
            </a:pPr>
            <a:r>
              <a:rPr lang="en-US" sz="2800" b="1" dirty="0" smtClean="0"/>
              <a:t>11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– 12</a:t>
            </a:r>
            <a:r>
              <a:rPr lang="en-US" sz="2800" b="1" baseline="30000" dirty="0" smtClean="0"/>
              <a:t>TH</a:t>
            </a:r>
            <a:r>
              <a:rPr lang="en-US" sz="2800" b="1" dirty="0" smtClean="0"/>
              <a:t> March 2019</a:t>
            </a:r>
          </a:p>
          <a:p>
            <a:pPr algn="ctr">
              <a:buNone/>
            </a:pPr>
            <a:r>
              <a:rPr lang="en-US" sz="2800" b="1" dirty="0" err="1" smtClean="0"/>
              <a:t>Vishwa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Yuvak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Kendrda</a:t>
            </a:r>
            <a:r>
              <a:rPr lang="en-US" sz="2800" b="1" dirty="0" smtClean="0"/>
              <a:t>, New Delhi </a:t>
            </a:r>
          </a:p>
          <a:p>
            <a:pPr algn="ctr">
              <a:buNone/>
            </a:pPr>
            <a:endParaRPr lang="en-US" sz="2800" b="1" dirty="0" smtClean="0"/>
          </a:p>
          <a:p>
            <a:pPr algn="r">
              <a:buNone/>
            </a:pPr>
            <a:r>
              <a:rPr lang="en-US" sz="2000" b="1" dirty="0"/>
              <a:t>Department of Health &amp; Family </a:t>
            </a:r>
            <a:r>
              <a:rPr lang="en-US" sz="2000" b="1" dirty="0" smtClean="0"/>
              <a:t>Welfare (MCH&amp;FW), </a:t>
            </a:r>
          </a:p>
          <a:p>
            <a:pPr algn="r">
              <a:buNone/>
            </a:pPr>
            <a:r>
              <a:rPr lang="en-US" sz="2000" b="1" dirty="0" smtClean="0"/>
              <a:t>Government of Meghalaya </a:t>
            </a:r>
            <a:endParaRPr lang="en-US" sz="2000" b="1" dirty="0"/>
          </a:p>
          <a:p>
            <a:pPr algn="r">
              <a:buNone/>
            </a:pPr>
            <a:r>
              <a:rPr lang="en-US" sz="2000" b="1" dirty="0" smtClean="0"/>
              <a:t>&amp; Meghalaya Society for Social Audit and Transparency (MSSAT), Social Audit Unit, Meghalaya.</a:t>
            </a:r>
            <a:endParaRPr 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Community, Locality Group Discussion, Interaction &amp; Verification with beneficiaries </a:t>
            </a:r>
            <a:endParaRPr lang="en-US" dirty="0"/>
          </a:p>
        </p:txBody>
      </p:sp>
      <p:pic>
        <p:nvPicPr>
          <p:cNvPr id="3075" name="Picture 3" descr="E:\MPSCSS pilot social audit\PILOT PHOTOS\18 VILLAGES\PALKO\IMG-20171119-WA000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33525"/>
            <a:ext cx="4495800" cy="3028950"/>
          </a:xfrm>
          <a:prstGeom prst="rect">
            <a:avLst/>
          </a:prstGeom>
          <a:noFill/>
        </p:spPr>
      </p:pic>
      <p:pic>
        <p:nvPicPr>
          <p:cNvPr id="3077" name="Picture 5" descr="E:\MPSCSS pilot social audit\PILOT PHOTOS\18 VILLAGES\IMG-20171120-WA007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3342738"/>
            <a:ext cx="4343400" cy="3552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684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Visits and Verification at the Sub Centre</a:t>
            </a:r>
            <a:endParaRPr lang="en-IN" dirty="0"/>
          </a:p>
        </p:txBody>
      </p:sp>
      <p:pic>
        <p:nvPicPr>
          <p:cNvPr id="4" name="Content Placeholder 3" descr="E:\MPSCSS pilot social audit\PILOT PHOTOS\18 VILLAGES\KYNRUD\IMG-20171208-WA000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340476"/>
            <a:ext cx="4800600" cy="3600450"/>
          </a:xfrm>
          <a:prstGeom prst="rect">
            <a:avLst/>
          </a:prstGeom>
          <a:noFill/>
        </p:spPr>
      </p:pic>
      <p:pic>
        <p:nvPicPr>
          <p:cNvPr id="5" name="Picture 2" descr="E:\MPSCSS pilot social audit\PILOT PHOTOS\18 VILLAGES\MAWNAI\IMG-20171117-WA00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959180"/>
            <a:ext cx="4769224" cy="2895600"/>
          </a:xfrm>
          <a:prstGeom prst="rect">
            <a:avLst/>
          </a:prstGeom>
          <a:noFill/>
        </p:spPr>
      </p:pic>
      <p:pic>
        <p:nvPicPr>
          <p:cNvPr id="6" name="Picture 6" descr="\\PC1\Users\Public\Pilot Social Audit Videos &amp; Pics\diwon photos &amp; videos\pilot SA photos\20171120_112155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4239" y="1337256"/>
            <a:ext cx="3581400" cy="2895600"/>
          </a:xfrm>
          <a:prstGeom prst="rect">
            <a:avLst/>
          </a:prstGeom>
          <a:noFill/>
        </p:spPr>
      </p:pic>
      <p:pic>
        <p:nvPicPr>
          <p:cNvPr id="9" name="Picture 5" descr="\\PC1\Users\Public\Pilot Social Audit Videos &amp; Pics\Dobu bAZAR 1\20171121_103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47929800"/>
            <a:ext cx="1352575" cy="2121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5983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Visits and  verification at the PHC</a:t>
            </a:r>
            <a:endParaRPr lang="en-US" dirty="0"/>
          </a:p>
        </p:txBody>
      </p:sp>
      <p:pic>
        <p:nvPicPr>
          <p:cNvPr id="5122" name="Picture 2" descr="\\PC1\Users\Public\Pilot Social Audit Videos &amp; Pics\Photos of Pilot Social Audit at 12 mer\Health\20171120_20140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600" y="1459656"/>
            <a:ext cx="4514850" cy="2211962"/>
          </a:xfrm>
          <a:prstGeom prst="rect">
            <a:avLst/>
          </a:prstGeom>
          <a:noFill/>
        </p:spPr>
      </p:pic>
      <p:pic>
        <p:nvPicPr>
          <p:cNvPr id="5123" name="Picture 3" descr="\\PC1\Users\Public\Pilot Social Audit Videos &amp; Pics\Photos of Pilot Social Audit at 12 mer\Health\20171120_2039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353438" y="2285372"/>
            <a:ext cx="4776153" cy="3135559"/>
          </a:xfrm>
          <a:prstGeom prst="rect">
            <a:avLst/>
          </a:prstGeom>
          <a:noFill/>
        </p:spPr>
      </p:pic>
      <p:pic>
        <p:nvPicPr>
          <p:cNvPr id="5124" name="Picture 4" descr="\\PC1\Users\Public\Pilot Social Audit Videos &amp; Pics\Photos of Pilot Social Audit at 12 mer\Health\WhatsApp Image 2017-11-23 at 11.17.27 PM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992" y="3889641"/>
            <a:ext cx="4514850" cy="23880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SOCIAL AUDIT PUBLIC HEARING- Proactive Disclosure of Information, Presentation of Social Action Findings, Action Taken, Recommendations &amp; Suggestions, Help Desk</a:t>
            </a:r>
            <a:endParaRPr lang="en-US" sz="2000" dirty="0"/>
          </a:p>
        </p:txBody>
      </p:sp>
      <p:pic>
        <p:nvPicPr>
          <p:cNvPr id="1026" name="Picture 2" descr="E:\MPSCSS pilot social audit\PILOT PHOTOS\18 VILLAGES\DARRANG\IMG-20171123-WA00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419600"/>
            <a:ext cx="3962400" cy="2262982"/>
          </a:xfrm>
          <a:prstGeom prst="rect">
            <a:avLst/>
          </a:prstGeom>
          <a:noFill/>
        </p:spPr>
      </p:pic>
      <p:pic>
        <p:nvPicPr>
          <p:cNvPr id="1027" name="Picture 3" descr="E:\MPSCSS pilot social audit\PILOT PHOTOS\18 VILLAGES\khanapara\WhatsApp Image 2017-11-22 at 13.46.27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2061" y="1638300"/>
            <a:ext cx="4343400" cy="3581400"/>
          </a:xfrm>
          <a:prstGeom prst="rect">
            <a:avLst/>
          </a:prstGeom>
          <a:noFill/>
        </p:spPr>
      </p:pic>
      <p:pic>
        <p:nvPicPr>
          <p:cNvPr id="1028" name="Picture 4" descr="E:\MPSCSS pilot social audit\PILOT PHOTOS\18 VILLAGES\khanapara\WhatsApp Image 2017-11-24 at 00.14.45.jpe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313" y="1654450"/>
            <a:ext cx="3962400" cy="2612749"/>
          </a:xfrm>
          <a:prstGeom prst="rect">
            <a:avLst/>
          </a:prstGeom>
          <a:noFill/>
        </p:spPr>
      </p:pic>
      <p:pic>
        <p:nvPicPr>
          <p:cNvPr id="1030" name="Picture 6" descr="\\PC1\Users\Public\Pilot Social Audit Videos &amp; Pics\Photos of Pilot Social Audit at 12 mer\Health\Sub center\20171120_1328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25800" y="-13030200"/>
            <a:ext cx="10591800" cy="32918400"/>
          </a:xfrm>
          <a:prstGeom prst="rect">
            <a:avLst/>
          </a:prstGeom>
          <a:noFill/>
        </p:spPr>
      </p:pic>
      <p:pic>
        <p:nvPicPr>
          <p:cNvPr id="1031" name="Picture 7" descr="\\PC1\Users\Public\Pilot Social Audit Videos &amp; Pics\Photos of Pilot Social Audit at 12 mer\Health\Sub center\20171120_1328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669000" y="-13030200"/>
            <a:ext cx="7848600" cy="32918400"/>
          </a:xfrm>
          <a:prstGeom prst="rect">
            <a:avLst/>
          </a:prstGeom>
          <a:noFill/>
        </p:spPr>
      </p:pic>
      <p:pic>
        <p:nvPicPr>
          <p:cNvPr id="1032" name="Picture 8" descr="\\PC1\Users\Public\Pilot Social Audit Videos &amp; Pics\Photos of Pilot Social Audit at 12 mer\Health\Sub center\20171120_1428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116800" y="-13030200"/>
            <a:ext cx="6400800" cy="3291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SOCIAL AUDIT PUBLIC HEARING- </a:t>
            </a:r>
            <a:r>
              <a:rPr lang="en-US" sz="2000" dirty="0" smtClean="0"/>
              <a:t>Proactive </a:t>
            </a:r>
            <a:r>
              <a:rPr lang="en-US" sz="2000" dirty="0"/>
              <a:t>Disclosure of Information, Presentation of Social Action Findings, Action Taken, Recommendations &amp; </a:t>
            </a:r>
            <a:r>
              <a:rPr lang="en-US" sz="2000" dirty="0" smtClean="0"/>
              <a:t>Suggestions, </a:t>
            </a:r>
            <a:r>
              <a:rPr lang="en-US" sz="2000" dirty="0"/>
              <a:t>Help Desk</a:t>
            </a:r>
          </a:p>
        </p:txBody>
      </p:sp>
      <p:pic>
        <p:nvPicPr>
          <p:cNvPr id="2050" name="Picture 2" descr="E:\MPSCSS pilot social audit\PILOT PHOTOS\18 VILLAGES\KLHARKUTTASONGITAL\IMG-20171123-WA003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839" y="1287273"/>
            <a:ext cx="4038600" cy="2411413"/>
          </a:xfrm>
          <a:prstGeom prst="rect">
            <a:avLst/>
          </a:prstGeom>
          <a:noFill/>
        </p:spPr>
      </p:pic>
      <p:pic>
        <p:nvPicPr>
          <p:cNvPr id="2052" name="Picture 4" descr="E:\MPSCSS pilot social audit\PILOT PHOTOS\18 VILLAGES\MARIANA\IMG-20171119-WA002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8367" y="1426179"/>
            <a:ext cx="3793067" cy="2133600"/>
          </a:xfrm>
          <a:prstGeom prst="rect">
            <a:avLst/>
          </a:prstGeom>
          <a:noFill/>
        </p:spPr>
      </p:pic>
      <p:pic>
        <p:nvPicPr>
          <p:cNvPr id="2053" name="Picture 5" descr="E:\MPSCSS pilot social audit\PILOT PHOTOS\18 VILLAGES\MAWNAI\IMG-20171123-WA000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9820" y="4016209"/>
            <a:ext cx="4610100" cy="2595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Social Audit </a:t>
            </a:r>
            <a:r>
              <a:rPr lang="en-US" b="1" u="sng" dirty="0" smtClean="0"/>
              <a:t>Findings &amp; Action Taken Reports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94253371"/>
              </p:ext>
            </p:extLst>
          </p:nvPr>
        </p:nvGraphicFramePr>
        <p:xfrm>
          <a:off x="152400" y="1295397"/>
          <a:ext cx="88392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600"/>
                <a:gridCol w="3835400"/>
                <a:gridCol w="4267200"/>
              </a:tblGrid>
              <a:tr h="533403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Sl.</a:t>
                      </a:r>
                    </a:p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Social Audit Findings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Taken Reports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441656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1.</a:t>
                      </a:r>
                      <a:endParaRPr lang="en-IN" sz="24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VHSNC meeting not held regularly in 4(four) villages namely: 1. </a:t>
                      </a:r>
                      <a:r>
                        <a:rPr lang="en-US" sz="2400" dirty="0" err="1" smtClean="0"/>
                        <a:t>Kynrud</a:t>
                      </a:r>
                      <a:r>
                        <a:rPr lang="en-US" sz="2400" dirty="0" smtClean="0"/>
                        <a:t>, 2. 12 </a:t>
                      </a:r>
                      <a:r>
                        <a:rPr lang="en-US" sz="2400" dirty="0" err="1" smtClean="0"/>
                        <a:t>Mer</a:t>
                      </a:r>
                      <a:r>
                        <a:rPr lang="en-US" sz="2400" dirty="0" smtClean="0"/>
                        <a:t>, 3. </a:t>
                      </a:r>
                      <a:r>
                        <a:rPr lang="en-US" sz="2400" dirty="0" err="1" smtClean="0"/>
                        <a:t>Jarain</a:t>
                      </a:r>
                      <a:r>
                        <a:rPr lang="en-US" sz="2400" dirty="0" smtClean="0"/>
                        <a:t> , 4. </a:t>
                      </a:r>
                      <a:r>
                        <a:rPr lang="en-US" sz="2400" dirty="0" err="1" smtClean="0"/>
                        <a:t>Dobu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Achengbok</a:t>
                      </a:r>
                      <a:r>
                        <a:rPr lang="en-US" sz="2400" dirty="0" smtClean="0"/>
                        <a:t>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aseline="0" dirty="0" smtClean="0"/>
                        <a:t>DMHO instructed MO to ensure VHSNC are held regularly.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2120082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2.</a:t>
                      </a:r>
                      <a:endParaRPr lang="en-IN" sz="24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No training given to VHSNC in 3 (three) villages namely: 1. </a:t>
                      </a:r>
                      <a:r>
                        <a:rPr lang="en-US" sz="2400" dirty="0" err="1" smtClean="0"/>
                        <a:t>Jarain</a:t>
                      </a:r>
                      <a:r>
                        <a:rPr lang="en-US" sz="2400" dirty="0" smtClean="0"/>
                        <a:t>, 2. </a:t>
                      </a:r>
                      <a:r>
                        <a:rPr lang="en-US" sz="2400" dirty="0" err="1" smtClean="0"/>
                        <a:t>Dobu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Achengbok</a:t>
                      </a:r>
                      <a:r>
                        <a:rPr lang="en-US" sz="2400" dirty="0" smtClean="0"/>
                        <a:t>, 3. </a:t>
                      </a:r>
                      <a:r>
                        <a:rPr lang="en-US" sz="2400" dirty="0" err="1" smtClean="0"/>
                        <a:t>Megam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Akong</a:t>
                      </a:r>
                      <a:r>
                        <a:rPr lang="en-US" sz="2400" dirty="0" smtClean="0"/>
                        <a:t>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baseline="0" dirty="0" err="1" smtClean="0"/>
                        <a:t>Dobu</a:t>
                      </a:r>
                      <a:r>
                        <a:rPr lang="en-IN" sz="2400" baseline="0" dirty="0" smtClean="0"/>
                        <a:t> </a:t>
                      </a:r>
                      <a:r>
                        <a:rPr lang="en-IN" sz="2400" baseline="0" dirty="0" err="1" smtClean="0"/>
                        <a:t>Anchengbok</a:t>
                      </a:r>
                      <a:r>
                        <a:rPr lang="en-IN" sz="2400" baseline="0" dirty="0" smtClean="0"/>
                        <a:t>- Training given through ASHA at the PHC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400" dirty="0" err="1" smtClean="0"/>
                        <a:t>Megam</a:t>
                      </a:r>
                      <a:r>
                        <a:rPr lang="en-IN" sz="2400" dirty="0" smtClean="0"/>
                        <a:t> </a:t>
                      </a:r>
                      <a:r>
                        <a:rPr lang="en-IN" sz="2400" dirty="0" err="1" smtClean="0"/>
                        <a:t>Akong</a:t>
                      </a:r>
                      <a:r>
                        <a:rPr lang="en-IN" sz="2400" dirty="0" smtClean="0"/>
                        <a:t> :DHMO instructed MO to provide training.</a:t>
                      </a:r>
                    </a:p>
                    <a:p>
                      <a:endParaRPr lang="en-IN" sz="24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102443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3.</a:t>
                      </a:r>
                      <a:endParaRPr lang="en-IN" sz="24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No medical kits for emergencies as reported in </a:t>
                      </a:r>
                      <a:r>
                        <a:rPr lang="en-US" sz="2400" dirty="0" err="1" smtClean="0"/>
                        <a:t>Kynrud</a:t>
                      </a:r>
                      <a:r>
                        <a:rPr lang="en-US" sz="2400" dirty="0" smtClean="0"/>
                        <a:t> PHC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Dept. instructed that all ASHA kits has to be replenished from the PHC.</a:t>
                      </a:r>
                      <a:endParaRPr lang="en-IN" sz="24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4033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Social Audit Findings &amp; Action Taken </a:t>
            </a:r>
            <a:r>
              <a:rPr lang="en-US" b="1" u="sng" dirty="0" smtClean="0"/>
              <a:t>Reports.. Contd..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5092458"/>
              </p:ext>
            </p:extLst>
          </p:nvPr>
        </p:nvGraphicFramePr>
        <p:xfrm>
          <a:off x="457200" y="1219200"/>
          <a:ext cx="8534400" cy="5410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2178"/>
                <a:gridCol w="3951111"/>
                <a:gridCol w="3951111"/>
              </a:tblGrid>
              <a:tr h="923693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Sl.</a:t>
                      </a:r>
                    </a:p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Social Audit Findings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Taken Reports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486507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4.</a:t>
                      </a:r>
                      <a:endParaRPr lang="en-IN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Non functioning of medical </a:t>
                      </a:r>
                      <a:r>
                        <a:rPr lang="en-US" sz="2000" dirty="0" err="1" smtClean="0"/>
                        <a:t>equipments</a:t>
                      </a:r>
                      <a:r>
                        <a:rPr lang="en-US" sz="2000" dirty="0" smtClean="0"/>
                        <a:t> in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3 (three) PHC/SC namely: 1. </a:t>
                      </a:r>
                      <a:r>
                        <a:rPr lang="en-US" sz="2000" dirty="0" err="1" smtClean="0"/>
                        <a:t>Diwon</a:t>
                      </a:r>
                      <a:r>
                        <a:rPr lang="en-US" sz="2000" dirty="0" smtClean="0"/>
                        <a:t> PHC [</a:t>
                      </a:r>
                      <a:r>
                        <a:rPr lang="en-IN" sz="2000" dirty="0" smtClean="0"/>
                        <a:t>incubator in </a:t>
                      </a:r>
                      <a:r>
                        <a:rPr lang="en-IN" sz="2000" dirty="0" err="1" smtClean="0"/>
                        <a:t>pediatrics</a:t>
                      </a:r>
                      <a:r>
                        <a:rPr lang="en-IN" sz="2000" dirty="0" smtClean="0"/>
                        <a:t> and refrigerator for immunization</a:t>
                      </a:r>
                      <a:r>
                        <a:rPr lang="en-US" sz="2000" dirty="0" smtClean="0"/>
                        <a:t>], 2. </a:t>
                      </a:r>
                      <a:r>
                        <a:rPr lang="en-US" sz="2000" dirty="0" err="1" smtClean="0"/>
                        <a:t>Khanapara</a:t>
                      </a:r>
                      <a:r>
                        <a:rPr lang="en-US" sz="2000" dirty="0" smtClean="0"/>
                        <a:t> - </a:t>
                      </a:r>
                      <a:r>
                        <a:rPr lang="en-IN" sz="2000" dirty="0" err="1" smtClean="0"/>
                        <a:t>Sterizer</a:t>
                      </a:r>
                      <a:r>
                        <a:rPr lang="en-IN" sz="2000" dirty="0" smtClean="0"/>
                        <a:t> ( Autoclave) machine in </a:t>
                      </a:r>
                      <a:r>
                        <a:rPr lang="en-IN" sz="2000" dirty="0" err="1" smtClean="0"/>
                        <a:t>Baridua</a:t>
                      </a:r>
                      <a:r>
                        <a:rPr lang="en-IN" sz="2000" dirty="0" smtClean="0"/>
                        <a:t> Sub Centre),</a:t>
                      </a:r>
                      <a:r>
                        <a:rPr lang="en-US" sz="2000" dirty="0" smtClean="0"/>
                        <a:t>  3. </a:t>
                      </a:r>
                      <a:r>
                        <a:rPr lang="en-US" sz="2000" dirty="0" err="1" smtClean="0"/>
                        <a:t>Megam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Akong</a:t>
                      </a:r>
                      <a:r>
                        <a:rPr lang="en-US" sz="2000" dirty="0" smtClean="0"/>
                        <a:t> - </a:t>
                      </a:r>
                      <a:r>
                        <a:rPr lang="en-IN" sz="2000" dirty="0" err="1" smtClean="0"/>
                        <a:t>Chibongga</a:t>
                      </a:r>
                      <a:r>
                        <a:rPr lang="en-IN" sz="2000" dirty="0" smtClean="0"/>
                        <a:t> Sub Centre - Blood Pressure instrument  is not functioning, replacement required for Steriliser (Autoclave) and Deliver Disposal Kit (DD Kit)].</a:t>
                      </a:r>
                      <a:endParaRPr lang="en-US" sz="2000" dirty="0" smtClean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Diwon</a:t>
                      </a:r>
                      <a:r>
                        <a:rPr lang="en-IN" sz="2000" dirty="0" smtClean="0"/>
                        <a:t> PHC: The radiant warmer and ILR have been replaced.</a:t>
                      </a:r>
                      <a:endParaRPr lang="en-IN" sz="2000" dirty="0"/>
                    </a:p>
                    <a:p>
                      <a:r>
                        <a:rPr lang="en-IN" sz="2000" dirty="0" err="1" smtClean="0"/>
                        <a:t>Baridua</a:t>
                      </a:r>
                      <a:r>
                        <a:rPr lang="en-IN" sz="2000" baseline="0" dirty="0" smtClean="0"/>
                        <a:t> SC: Matters to be look into by the dept.</a:t>
                      </a:r>
                    </a:p>
                    <a:p>
                      <a:r>
                        <a:rPr lang="en-IN" sz="2000" baseline="0" dirty="0" err="1" smtClean="0"/>
                        <a:t>Chibongnga</a:t>
                      </a:r>
                      <a:r>
                        <a:rPr lang="en-IN" sz="2000" baseline="0" dirty="0" smtClean="0"/>
                        <a:t> SC: HO assure within Nov’ 2017 equipment's shall be purchased /replaced.</a:t>
                      </a:r>
                      <a:endParaRPr lang="en-IN" sz="2000" dirty="0" smtClean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8652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Social </a:t>
            </a:r>
            <a:r>
              <a:rPr lang="en-US" b="1" u="sng" dirty="0" smtClean="0"/>
              <a:t>Audit </a:t>
            </a:r>
            <a:r>
              <a:rPr lang="en-US" b="1" u="sng" dirty="0"/>
              <a:t>Findings &amp; Action Taken </a:t>
            </a:r>
            <a:r>
              <a:rPr lang="en-US" b="1" u="sng" dirty="0" smtClean="0"/>
              <a:t>Reports. </a:t>
            </a:r>
            <a:r>
              <a:rPr lang="en-US" b="1" u="sng" dirty="0" err="1" smtClean="0"/>
              <a:t>Contd</a:t>
            </a:r>
            <a:r>
              <a:rPr lang="en-US" b="1" u="sng" dirty="0" smtClean="0"/>
              <a:t>…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83387630"/>
              </p:ext>
            </p:extLst>
          </p:nvPr>
        </p:nvGraphicFramePr>
        <p:xfrm>
          <a:off x="152400" y="1219200"/>
          <a:ext cx="8839200" cy="5865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6600"/>
                <a:gridCol w="3073400"/>
                <a:gridCol w="5029200"/>
              </a:tblGrid>
              <a:tr h="381000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Sl.</a:t>
                      </a:r>
                    </a:p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Social Audit Findings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Taken Reports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3425519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chemeClr val="tx1"/>
                          </a:solidFill>
                        </a:rPr>
                        <a:t>5.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Shortage of medicine reported from 8 (eight) villages namely: 1. 12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Mer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Pomlum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PHC), 2.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Iewshillong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Laitlyngkot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PHC), 3.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Mawkma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SC, 4.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Bakur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Dawki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PHC), 5.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Darrang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SC, 6.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Jarain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PHC, 7.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Mawsmai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Jorabad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Baridua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SC) , 8.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Koksi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Nengsat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SC.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err="1" smtClean="0">
                          <a:solidFill>
                            <a:schemeClr val="tx1"/>
                          </a:solidFill>
                        </a:rPr>
                        <a:t>Dawki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PHC : </a:t>
                      </a:r>
                      <a:r>
                        <a:rPr lang="en-IN" sz="2000" dirty="0" smtClean="0">
                          <a:solidFill>
                            <a:schemeClr val="tx1"/>
                          </a:solidFill>
                        </a:rPr>
                        <a:t>DHO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asked to supply medicine within a week.</a:t>
                      </a:r>
                    </a:p>
                    <a:p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Darrang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PHC, </a:t>
                      </a:r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Baridua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SC (received only half of the indent) : Matters  to be look into by the State dept.</a:t>
                      </a:r>
                    </a:p>
                    <a:p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Jarain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PHC:DMHQ informed matter shall be taken to higher authorities.</a:t>
                      </a:r>
                    </a:p>
                    <a:p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Pomlum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PHC , </a:t>
                      </a:r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Koksi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Nengsat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CHC: Department informed medicine supplied as per indent as approved from </a:t>
                      </a:r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GoI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  <a:p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Laitlyngkot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PHC, </a:t>
                      </a:r>
                      <a:r>
                        <a:rPr lang="en-IN" sz="2000" baseline="0" dirty="0" err="1" smtClean="0">
                          <a:solidFill>
                            <a:schemeClr val="tx1"/>
                          </a:solidFill>
                        </a:rPr>
                        <a:t>Mawkma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SC: medicine received as per indent.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476037">
                <a:tc>
                  <a:txBody>
                    <a:bodyPr/>
                    <a:lstStyle/>
                    <a:p>
                      <a:r>
                        <a:rPr lang="en-IN" sz="2000" dirty="0" smtClean="0">
                          <a:solidFill>
                            <a:schemeClr val="tx1"/>
                          </a:solidFill>
                        </a:rPr>
                        <a:t>6.</a:t>
                      </a:r>
                      <a:endParaRPr lang="en-IN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9 Beneficiaries not getting the JSY as reported from 2 (two) villages namely: 1.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Iewshillong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, 2.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Kynrud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err="1" smtClean="0">
                          <a:solidFill>
                            <a:schemeClr val="tx1"/>
                          </a:solidFill>
                        </a:rPr>
                        <a:t>Iew</a:t>
                      </a:r>
                      <a:r>
                        <a:rPr lang="en-IN" sz="20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N" sz="2000" dirty="0" err="1" smtClean="0">
                          <a:solidFill>
                            <a:schemeClr val="tx1"/>
                          </a:solidFill>
                        </a:rPr>
                        <a:t>Shyllong</a:t>
                      </a:r>
                      <a:r>
                        <a:rPr lang="en-IN" sz="2000" dirty="0" smtClean="0">
                          <a:solidFill>
                            <a:schemeClr val="tx1"/>
                          </a:solidFill>
                        </a:rPr>
                        <a:t>: Services unavailable due to non follow of norms.</a:t>
                      </a:r>
                    </a:p>
                    <a:p>
                      <a:r>
                        <a:rPr lang="en-IN" sz="2000" dirty="0" err="1" smtClean="0">
                          <a:solidFill>
                            <a:schemeClr val="tx1"/>
                          </a:solidFill>
                        </a:rPr>
                        <a:t>Kynrud</a:t>
                      </a:r>
                      <a:r>
                        <a:rPr lang="en-IN" sz="2000" baseline="0" dirty="0" smtClean="0">
                          <a:solidFill>
                            <a:schemeClr val="tx1"/>
                          </a:solidFill>
                        </a:rPr>
                        <a:t> :JSY beneficiaries instructed to provide documents for receive of the JSY.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9559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Social Audit Findings &amp; Action Taken Reports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1291621"/>
              </p:ext>
            </p:extLst>
          </p:nvPr>
        </p:nvGraphicFramePr>
        <p:xfrm>
          <a:off x="228600" y="1219200"/>
          <a:ext cx="8458200" cy="5367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3810000"/>
                <a:gridCol w="4038600"/>
              </a:tblGrid>
              <a:tr h="704491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Sl.</a:t>
                      </a:r>
                    </a:p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Social Audit Findings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Taken Reports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704491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chemeClr val="tx1"/>
                          </a:solidFill>
                        </a:rPr>
                        <a:t>7.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JSY not known to the community in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Mawnai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village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chemeClr val="tx1"/>
                          </a:solidFill>
                        </a:rPr>
                        <a:t>DHMO</a:t>
                      </a:r>
                      <a:r>
                        <a:rPr lang="en-IN" sz="2400" baseline="0" dirty="0" smtClean="0">
                          <a:solidFill>
                            <a:schemeClr val="tx1"/>
                          </a:solidFill>
                        </a:rPr>
                        <a:t> instructed MO to give </a:t>
                      </a:r>
                      <a:r>
                        <a:rPr lang="en-IN" sz="2400" baseline="0" dirty="0" err="1" smtClean="0">
                          <a:solidFill>
                            <a:schemeClr val="tx1"/>
                          </a:solidFill>
                        </a:rPr>
                        <a:t>awarness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006415">
                <a:tc>
                  <a:txBody>
                    <a:bodyPr/>
                    <a:lstStyle/>
                    <a:p>
                      <a:r>
                        <a:rPr lang="en-IN" sz="2400" dirty="0" smtClean="0">
                          <a:solidFill>
                            <a:schemeClr val="tx1"/>
                          </a:solidFill>
                        </a:rPr>
                        <a:t>8.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No proper electrification/ electricity reported in two Sub- Centers in 3 villages namely: 1.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Mawkma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SC , 2.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Koksi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Nengsat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 SC 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 err="1" smtClean="0">
                          <a:solidFill>
                            <a:schemeClr val="tx1"/>
                          </a:solidFill>
                        </a:rPr>
                        <a:t>Koksi</a:t>
                      </a:r>
                      <a:r>
                        <a:rPr lang="en-IN" sz="2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IN" sz="2400" dirty="0" err="1" smtClean="0">
                          <a:solidFill>
                            <a:schemeClr val="tx1"/>
                          </a:solidFill>
                        </a:rPr>
                        <a:t>Nengsat</a:t>
                      </a:r>
                      <a:r>
                        <a:rPr lang="en-IN" sz="2400" dirty="0" smtClean="0">
                          <a:solidFill>
                            <a:schemeClr val="tx1"/>
                          </a:solidFill>
                        </a:rPr>
                        <a:t>: </a:t>
                      </a:r>
                      <a:r>
                        <a:rPr lang="en-IN" sz="2400" baseline="0" dirty="0" smtClean="0">
                          <a:solidFill>
                            <a:schemeClr val="tx1"/>
                          </a:solidFill>
                        </a:rPr>
                        <a:t> SC to deposit money in </a:t>
                      </a:r>
                      <a:r>
                        <a:rPr lang="en-IN" sz="2400" baseline="0" dirty="0" err="1" smtClean="0">
                          <a:solidFill>
                            <a:schemeClr val="tx1"/>
                          </a:solidFill>
                        </a:rPr>
                        <a:t>MeECL</a:t>
                      </a:r>
                      <a:r>
                        <a:rPr lang="en-IN" sz="24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r>
                        <a:rPr lang="en-IN" sz="2400" baseline="0" dirty="0" err="1" smtClean="0">
                          <a:solidFill>
                            <a:schemeClr val="tx1"/>
                          </a:solidFill>
                        </a:rPr>
                        <a:t>Mawkma</a:t>
                      </a:r>
                      <a:r>
                        <a:rPr lang="en-IN" sz="2400" baseline="0" dirty="0" smtClean="0">
                          <a:solidFill>
                            <a:schemeClr val="tx1"/>
                          </a:solidFill>
                        </a:rPr>
                        <a:t> SC: Matters taken to </a:t>
                      </a:r>
                      <a:r>
                        <a:rPr lang="en-IN" sz="2400" baseline="0" dirty="0" err="1" smtClean="0">
                          <a:solidFill>
                            <a:schemeClr val="tx1"/>
                          </a:solidFill>
                        </a:rPr>
                        <a:t>MeECL</a:t>
                      </a:r>
                      <a:r>
                        <a:rPr lang="en-IN" sz="2400" baseline="0" dirty="0" smtClean="0">
                          <a:solidFill>
                            <a:schemeClr val="tx1"/>
                          </a:solidFill>
                        </a:rPr>
                        <a:t> dept.(power).</a:t>
                      </a:r>
                      <a:endParaRPr lang="en-IN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006415"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9.</a:t>
                      </a:r>
                      <a:endParaRPr lang="en-IN" sz="24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dirty="0" smtClean="0"/>
                        <a:t>Staff attendance not maintained for </a:t>
                      </a:r>
                      <a:r>
                        <a:rPr lang="en-US" sz="2400" dirty="0" err="1" smtClean="0"/>
                        <a:t>Pomlum</a:t>
                      </a:r>
                      <a:r>
                        <a:rPr lang="en-US" sz="2400" dirty="0" smtClean="0"/>
                        <a:t> PHC as reported from villagers of 12 </a:t>
                      </a:r>
                      <a:r>
                        <a:rPr lang="en-US" sz="2400" dirty="0" err="1" smtClean="0"/>
                        <a:t>Mer</a:t>
                      </a:r>
                      <a:r>
                        <a:rPr lang="en-US" sz="2400" dirty="0" smtClean="0"/>
                        <a:t> village (SC in 12 </a:t>
                      </a:r>
                      <a:r>
                        <a:rPr lang="en-US" sz="2400" dirty="0" err="1" smtClean="0"/>
                        <a:t>Mer</a:t>
                      </a:r>
                      <a:r>
                        <a:rPr lang="en-US" sz="2400" dirty="0" smtClean="0"/>
                        <a:t> village)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dirty="0" smtClean="0"/>
                        <a:t>12 </a:t>
                      </a:r>
                      <a:r>
                        <a:rPr lang="en-IN" sz="2400" dirty="0" err="1" smtClean="0"/>
                        <a:t>Mer</a:t>
                      </a:r>
                      <a:r>
                        <a:rPr lang="en-IN" sz="2400" dirty="0" smtClean="0"/>
                        <a:t>: Attendance</a:t>
                      </a:r>
                      <a:r>
                        <a:rPr lang="en-IN" sz="2400" baseline="0" dirty="0" smtClean="0"/>
                        <a:t> henceforth signed as duly checked by MO.</a:t>
                      </a:r>
                      <a:endParaRPr lang="en-IN" sz="24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5664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Social Audit Findings &amp; Action Taken </a:t>
            </a:r>
            <a:r>
              <a:rPr lang="en-US" b="1" u="sng" dirty="0" smtClean="0"/>
              <a:t>Reports- contd..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07052526"/>
              </p:ext>
            </p:extLst>
          </p:nvPr>
        </p:nvGraphicFramePr>
        <p:xfrm>
          <a:off x="228600" y="1219200"/>
          <a:ext cx="8686800" cy="5257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2286000"/>
                <a:gridCol w="5791200"/>
              </a:tblGrid>
              <a:tr h="880707">
                <a:tc>
                  <a:txBody>
                    <a:bodyPr/>
                    <a:lstStyle/>
                    <a:p>
                      <a:r>
                        <a:rPr lang="en-IN" sz="1600" dirty="0" smtClean="0">
                          <a:solidFill>
                            <a:schemeClr val="tx1"/>
                          </a:solidFill>
                        </a:rPr>
                        <a:t>Sl.</a:t>
                      </a:r>
                    </a:p>
                    <a:p>
                      <a:r>
                        <a:rPr lang="en-IN" sz="1600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 smtClean="0">
                          <a:solidFill>
                            <a:schemeClr val="tx1"/>
                          </a:solidFill>
                        </a:rPr>
                        <a:t>Social Audit Findings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IN" sz="1600" baseline="0" dirty="0" smtClean="0">
                          <a:solidFill>
                            <a:schemeClr val="tx1"/>
                          </a:solidFill>
                        </a:rPr>
                        <a:t> Taken Reports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377092"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10.</a:t>
                      </a:r>
                      <a:endParaRPr lang="en-IN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(a) No training to ASHA in 5 (five)  villages namely: 1. </a:t>
                      </a:r>
                      <a:r>
                        <a:rPr lang="en-US" sz="2000" dirty="0" err="1" smtClean="0"/>
                        <a:t>Mawnai</a:t>
                      </a:r>
                      <a:r>
                        <a:rPr lang="en-US" sz="2000" dirty="0" smtClean="0"/>
                        <a:t>, 2.12 </a:t>
                      </a:r>
                      <a:r>
                        <a:rPr lang="en-US" sz="2000" dirty="0" err="1" smtClean="0"/>
                        <a:t>Mer</a:t>
                      </a:r>
                      <a:r>
                        <a:rPr lang="en-US" sz="2000" dirty="0" smtClean="0"/>
                        <a:t> 3. </a:t>
                      </a:r>
                      <a:r>
                        <a:rPr lang="en-US" sz="2000" dirty="0" err="1" smtClean="0"/>
                        <a:t>Mawsmai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Jorabad</a:t>
                      </a:r>
                      <a:r>
                        <a:rPr lang="en-US" sz="2000" dirty="0" smtClean="0"/>
                        <a:t>, 4. </a:t>
                      </a:r>
                      <a:r>
                        <a:rPr lang="en-US" sz="2000" dirty="0" err="1" smtClean="0"/>
                        <a:t>Dobu</a:t>
                      </a:r>
                      <a:r>
                        <a:rPr lang="en-US" sz="2000" dirty="0" smtClean="0"/>
                        <a:t> Bazar , 5. </a:t>
                      </a:r>
                      <a:r>
                        <a:rPr lang="en-US" sz="2000" dirty="0" err="1" smtClean="0"/>
                        <a:t>Dobu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err="1" smtClean="0"/>
                        <a:t>Achengbok</a:t>
                      </a:r>
                      <a:r>
                        <a:rPr lang="en-US" sz="2000" dirty="0" smtClean="0"/>
                        <a:t>  (b) ASHA not appointed – 2 (two) villages namely: 1. </a:t>
                      </a:r>
                      <a:r>
                        <a:rPr lang="en-US" sz="2000" dirty="0" err="1" smtClean="0"/>
                        <a:t>Bakur</a:t>
                      </a:r>
                      <a:r>
                        <a:rPr lang="en-US" sz="2000" dirty="0" smtClean="0"/>
                        <a:t>, 2. </a:t>
                      </a:r>
                      <a:r>
                        <a:rPr lang="en-US" sz="2000" dirty="0" err="1" smtClean="0"/>
                        <a:t>Khanapara</a:t>
                      </a:r>
                      <a:r>
                        <a:rPr lang="en-US" sz="2000" dirty="0" smtClean="0"/>
                        <a:t>.</a:t>
                      </a:r>
                    </a:p>
                    <a:p>
                      <a:pPr lvl="0"/>
                      <a:endParaRPr lang="en-US" sz="2000" dirty="0" smtClean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(A)</a:t>
                      </a:r>
                      <a:r>
                        <a:rPr lang="en-IN" sz="2000" dirty="0" err="1" smtClean="0"/>
                        <a:t>Bakur</a:t>
                      </a:r>
                      <a:r>
                        <a:rPr lang="en-IN" sz="2000" dirty="0" smtClean="0"/>
                        <a:t>: Instructions</a:t>
                      </a:r>
                      <a:r>
                        <a:rPr lang="en-IN" sz="2000" baseline="0" dirty="0" smtClean="0"/>
                        <a:t> given to ASHA to maintain proper record.</a:t>
                      </a:r>
                    </a:p>
                    <a:p>
                      <a:r>
                        <a:rPr lang="en-IN" sz="2000" baseline="0" dirty="0" smtClean="0"/>
                        <a:t>12 </a:t>
                      </a:r>
                      <a:r>
                        <a:rPr lang="en-IN" sz="2000" baseline="0" dirty="0" err="1" smtClean="0"/>
                        <a:t>Mer</a:t>
                      </a:r>
                      <a:r>
                        <a:rPr lang="en-IN" sz="2000" baseline="0" dirty="0" smtClean="0"/>
                        <a:t> SC: ASHA oriented and trained during monthly meetings at the PHC.</a:t>
                      </a:r>
                    </a:p>
                    <a:p>
                      <a:r>
                        <a:rPr lang="en-IN" sz="2000" baseline="0" dirty="0" err="1" smtClean="0"/>
                        <a:t>Dobu</a:t>
                      </a:r>
                      <a:r>
                        <a:rPr lang="en-IN" sz="2000" baseline="0" dirty="0" smtClean="0"/>
                        <a:t> </a:t>
                      </a:r>
                      <a:r>
                        <a:rPr lang="en-IN" sz="2000" baseline="0" dirty="0" err="1" smtClean="0"/>
                        <a:t>Anchengbok</a:t>
                      </a:r>
                      <a:r>
                        <a:rPr lang="en-IN" sz="2000" baseline="0" dirty="0" smtClean="0"/>
                        <a:t>: ASHA appointed without approval sanction till date even after informed to the State through PIP.  Training shall be provided.</a:t>
                      </a:r>
                    </a:p>
                    <a:p>
                      <a:r>
                        <a:rPr lang="en-IN" sz="2000" baseline="0" dirty="0" err="1" smtClean="0"/>
                        <a:t>Dobu</a:t>
                      </a:r>
                      <a:r>
                        <a:rPr lang="en-IN" sz="2000" baseline="0" dirty="0" smtClean="0"/>
                        <a:t> Bazar (</a:t>
                      </a:r>
                      <a:r>
                        <a:rPr lang="en-IN" sz="2000" baseline="0" dirty="0" err="1" smtClean="0"/>
                        <a:t>Cherasugittim</a:t>
                      </a:r>
                      <a:r>
                        <a:rPr lang="en-IN" sz="2000" baseline="0" dirty="0" smtClean="0"/>
                        <a:t>) : VHSNC  shall be recognized and shall be provided training from dept.</a:t>
                      </a:r>
                    </a:p>
                    <a:p>
                      <a:r>
                        <a:rPr lang="en-IN" sz="2000" baseline="0" dirty="0" err="1" smtClean="0"/>
                        <a:t>Mawnai</a:t>
                      </a:r>
                      <a:r>
                        <a:rPr lang="en-IN" sz="2000" baseline="0" dirty="0" smtClean="0"/>
                        <a:t> : Training shall be provided within one month.</a:t>
                      </a:r>
                    </a:p>
                    <a:p>
                      <a:r>
                        <a:rPr lang="en-IN" sz="2000" baseline="0" dirty="0" err="1" smtClean="0"/>
                        <a:t>Mawsmai</a:t>
                      </a:r>
                      <a:r>
                        <a:rPr lang="en-IN" sz="2000" baseline="0" dirty="0" smtClean="0"/>
                        <a:t> </a:t>
                      </a:r>
                      <a:r>
                        <a:rPr lang="en-IN" sz="2000" baseline="0" dirty="0" err="1" smtClean="0"/>
                        <a:t>Jorabad</a:t>
                      </a:r>
                      <a:r>
                        <a:rPr lang="en-IN" sz="2000" baseline="0" dirty="0" smtClean="0"/>
                        <a:t>: training shall be provided.</a:t>
                      </a:r>
                    </a:p>
                    <a:p>
                      <a:r>
                        <a:rPr lang="en-IN" sz="2000" baseline="0" dirty="0" smtClean="0"/>
                        <a:t>(B). </a:t>
                      </a:r>
                      <a:r>
                        <a:rPr lang="en-IN" sz="2000" baseline="0" dirty="0" err="1" smtClean="0"/>
                        <a:t>Bakur</a:t>
                      </a:r>
                      <a:r>
                        <a:rPr lang="en-IN" sz="2000" baseline="0" dirty="0" smtClean="0"/>
                        <a:t> : Instructions for maintenance of proper records ; </a:t>
                      </a:r>
                      <a:r>
                        <a:rPr lang="en-IN" sz="2000" baseline="0" dirty="0" err="1" smtClean="0"/>
                        <a:t>Khanapara</a:t>
                      </a:r>
                      <a:r>
                        <a:rPr lang="en-IN" sz="2000" baseline="0" dirty="0" smtClean="0"/>
                        <a:t>:  selection of ASHA under process.</a:t>
                      </a:r>
                      <a:endParaRPr lang="en-IN" sz="20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3423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7640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Engagement with State Social Audit Units 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32816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sz="5400" dirty="0" smtClean="0"/>
              <a:t>Scaling up social audit of health services in Meghalaya</a:t>
            </a:r>
            <a:endParaRPr lang="en-US" sz="5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/>
              <a:t>Social Audit Findings &amp; Action Taken Reports- contd..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680301745"/>
              </p:ext>
            </p:extLst>
          </p:nvPr>
        </p:nvGraphicFramePr>
        <p:xfrm>
          <a:off x="152400" y="1219200"/>
          <a:ext cx="891540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517"/>
                <a:gridCol w="4128083"/>
                <a:gridCol w="4114800"/>
              </a:tblGrid>
              <a:tr h="620843"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Sl.</a:t>
                      </a:r>
                    </a:p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No.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Social Audit Findings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solidFill>
                            <a:schemeClr val="tx1"/>
                          </a:solidFill>
                        </a:rPr>
                        <a:t>Action</a:t>
                      </a:r>
                      <a:r>
                        <a:rPr lang="en-IN" baseline="0" dirty="0" smtClean="0">
                          <a:solidFill>
                            <a:schemeClr val="tx1"/>
                          </a:solidFill>
                        </a:rPr>
                        <a:t> Taken Reports</a:t>
                      </a:r>
                      <a:endParaRPr lang="en-IN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507761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11.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No water Supply/insufficient water supply in 3 (three) SC as reported from three villages namely: 1. 12 </a:t>
                      </a:r>
                      <a:r>
                        <a:rPr lang="en-US" sz="1600" dirty="0" err="1" smtClean="0"/>
                        <a:t>Mer</a:t>
                      </a:r>
                      <a:r>
                        <a:rPr lang="en-US" sz="1600" dirty="0" smtClean="0"/>
                        <a:t> SC , 2. </a:t>
                      </a:r>
                      <a:r>
                        <a:rPr lang="en-US" sz="1600" dirty="0" err="1" smtClean="0"/>
                        <a:t>Darrang</a:t>
                      </a:r>
                      <a:r>
                        <a:rPr lang="en-US" sz="1600" dirty="0" smtClean="0"/>
                        <a:t> SC, 3. </a:t>
                      </a:r>
                      <a:r>
                        <a:rPr lang="en-US" sz="1600" dirty="0" err="1" smtClean="0"/>
                        <a:t>Koksi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Nengsat</a:t>
                      </a:r>
                      <a:r>
                        <a:rPr lang="en-US" sz="1600" dirty="0" smtClean="0"/>
                        <a:t> SC.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Within two days after the social audit public hearing the PHE dept.  supplied</a:t>
                      </a:r>
                      <a:r>
                        <a:rPr lang="en-IN" sz="1600" baseline="0" dirty="0" smtClean="0"/>
                        <a:t> water to 12 </a:t>
                      </a:r>
                      <a:r>
                        <a:rPr lang="en-IN" sz="1600" baseline="0" dirty="0" err="1" smtClean="0"/>
                        <a:t>Mer</a:t>
                      </a:r>
                      <a:r>
                        <a:rPr lang="en-IN" sz="1600" baseline="0" dirty="0" smtClean="0"/>
                        <a:t> SC.</a:t>
                      </a:r>
                    </a:p>
                    <a:p>
                      <a:r>
                        <a:rPr lang="en-IN" sz="1600" baseline="0" dirty="0" err="1" smtClean="0"/>
                        <a:t>Darrang</a:t>
                      </a:r>
                      <a:r>
                        <a:rPr lang="en-IN" sz="1600" baseline="0" dirty="0" smtClean="0"/>
                        <a:t> SC: Water supply shall be provided within 7 (seven) days</a:t>
                      </a:r>
                    </a:p>
                    <a:p>
                      <a:r>
                        <a:rPr lang="en-IN" sz="1600" baseline="0" dirty="0" err="1" smtClean="0"/>
                        <a:t>Koksi</a:t>
                      </a:r>
                      <a:r>
                        <a:rPr lang="en-IN" sz="1600" baseline="0" dirty="0" smtClean="0"/>
                        <a:t> </a:t>
                      </a:r>
                      <a:r>
                        <a:rPr lang="en-IN" sz="1600" baseline="0" dirty="0" err="1" smtClean="0"/>
                        <a:t>Nengsat</a:t>
                      </a:r>
                      <a:r>
                        <a:rPr lang="en-IN" sz="1600" baseline="0" dirty="0" smtClean="0"/>
                        <a:t> : PHE </a:t>
                      </a:r>
                      <a:r>
                        <a:rPr lang="en-IN" sz="1600" baseline="0" dirty="0" err="1" smtClean="0"/>
                        <a:t>dept</a:t>
                      </a:r>
                      <a:r>
                        <a:rPr lang="en-IN" sz="1600" baseline="0" dirty="0" smtClean="0"/>
                        <a:t> to follow up.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561715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12.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Health Sub Centre always remain closed  as reported in 12- </a:t>
                      </a:r>
                      <a:r>
                        <a:rPr lang="en-US" sz="1600" dirty="0" err="1" smtClean="0"/>
                        <a:t>mer</a:t>
                      </a:r>
                      <a:r>
                        <a:rPr lang="en-US" sz="1600" dirty="0" smtClean="0"/>
                        <a:t> Village. </a:t>
                      </a:r>
                      <a:endParaRPr lang="en-US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561715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13.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dirty="0" smtClean="0"/>
                        <a:t>Records not maintaining properly in the VHNSC in </a:t>
                      </a:r>
                      <a:r>
                        <a:rPr lang="en-US" sz="1600" dirty="0" err="1" smtClean="0"/>
                        <a:t>Jarain</a:t>
                      </a:r>
                      <a:r>
                        <a:rPr lang="en-US" sz="1600" dirty="0" smtClean="0"/>
                        <a:t> village.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No.ATR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561715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14.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dirty="0" smtClean="0"/>
                        <a:t>Delay payment to the ASHA as reported in </a:t>
                      </a:r>
                      <a:r>
                        <a:rPr lang="en-US" sz="1600" dirty="0" err="1" smtClean="0"/>
                        <a:t>Iewshillong</a:t>
                      </a:r>
                      <a:r>
                        <a:rPr lang="en-US" sz="1600" dirty="0" smtClean="0"/>
                        <a:t> village.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MO responded</a:t>
                      </a:r>
                      <a:r>
                        <a:rPr lang="en-IN" sz="1600" baseline="0" dirty="0" smtClean="0"/>
                        <a:t> ASHA payment is paid as incentive based on performance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561715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15.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dirty="0" smtClean="0"/>
                        <a:t>No dental care service at the PHC as reported in </a:t>
                      </a:r>
                      <a:r>
                        <a:rPr lang="en-US" sz="1600" dirty="0" err="1" smtClean="0"/>
                        <a:t>Iewshillong</a:t>
                      </a:r>
                      <a:r>
                        <a:rPr lang="en-US" sz="1600" dirty="0" smtClean="0"/>
                        <a:t> Village (</a:t>
                      </a:r>
                      <a:r>
                        <a:rPr lang="en-US" sz="1600" dirty="0" err="1" smtClean="0"/>
                        <a:t>laitlyngkot</a:t>
                      </a:r>
                      <a:r>
                        <a:rPr lang="en-US" sz="1600" dirty="0" smtClean="0"/>
                        <a:t> PHC).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Equipment's</a:t>
                      </a:r>
                      <a:r>
                        <a:rPr lang="en-IN" sz="1600" baseline="0" dirty="0" smtClean="0"/>
                        <a:t> not receive form State dept.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034738">
                <a:tc>
                  <a:txBody>
                    <a:bodyPr/>
                    <a:lstStyle/>
                    <a:p>
                      <a:r>
                        <a:rPr lang="en-IN" sz="1600" dirty="0" smtClean="0"/>
                        <a:t>16.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Shortage /Absence of staffs at the PHC in 2 villages namely: 1. </a:t>
                      </a:r>
                      <a:r>
                        <a:rPr lang="en-US" sz="1600" dirty="0" err="1" smtClean="0"/>
                        <a:t>Jarain</a:t>
                      </a:r>
                      <a:r>
                        <a:rPr lang="en-US" sz="1600" dirty="0" smtClean="0"/>
                        <a:t> PHC, 2. </a:t>
                      </a:r>
                      <a:r>
                        <a:rPr lang="en-US" sz="1600" dirty="0" err="1" smtClean="0"/>
                        <a:t>Diwon</a:t>
                      </a:r>
                      <a:r>
                        <a:rPr lang="en-US" sz="1600" dirty="0" smtClean="0"/>
                        <a:t> PHC.</a:t>
                      </a: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IN" sz="1600" dirty="0" err="1" smtClean="0"/>
                        <a:t>Jarain</a:t>
                      </a:r>
                      <a:r>
                        <a:rPr lang="en-IN" sz="1600" dirty="0" smtClean="0"/>
                        <a:t>:</a:t>
                      </a:r>
                      <a:r>
                        <a:rPr lang="en-IN" sz="1600" baseline="0" dirty="0" smtClean="0"/>
                        <a:t> Dept clarified that there are 2 doctors [1 MBBS &amp; 1 AYUSH].</a:t>
                      </a:r>
                    </a:p>
                    <a:p>
                      <a:r>
                        <a:rPr lang="en-IN" sz="1600" baseline="0" dirty="0" err="1" smtClean="0"/>
                        <a:t>Diwon</a:t>
                      </a:r>
                      <a:r>
                        <a:rPr lang="en-IN" sz="1600" baseline="0" dirty="0" smtClean="0"/>
                        <a:t> PHC: Matters taken up to higher authority.</a:t>
                      </a:r>
                      <a:endParaRPr lang="en-IN" sz="1600" dirty="0"/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7884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Social Audit Gram Sabha and Departmental Help Desk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IN" sz="3600" dirty="0" smtClean="0"/>
              <a:t>During the social audit meeting/social audit gram sabha all departments had set up help desk to look into the grievances of the Public.</a:t>
            </a:r>
          </a:p>
          <a:p>
            <a:r>
              <a:rPr lang="en-IN" sz="3600" dirty="0" smtClean="0"/>
              <a:t>The help desk provide a  flat form to the community, the beneficiaries and the affected person/persons to seek </a:t>
            </a:r>
            <a:r>
              <a:rPr lang="en-IN" sz="3600" dirty="0"/>
              <a:t>grievance </a:t>
            </a:r>
            <a:r>
              <a:rPr lang="en-IN" sz="3600" dirty="0" err="1" smtClean="0"/>
              <a:t>redressal</a:t>
            </a:r>
            <a:r>
              <a:rPr lang="en-IN" sz="3600" dirty="0" smtClean="0"/>
              <a:t> in the form or applications / complaints.</a:t>
            </a:r>
            <a:endParaRPr lang="en-IN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600200"/>
          </a:xfrm>
        </p:spPr>
        <p:txBody>
          <a:bodyPr>
            <a:normAutofit/>
          </a:bodyPr>
          <a:lstStyle/>
          <a:p>
            <a:r>
              <a:rPr lang="en-IN" sz="2400" b="1" dirty="0" smtClean="0"/>
              <a:t>Based on the evidence thrown up by the pilot social audits, on the occasion of the National Convention the Government announced a series of policy reforms.</a:t>
            </a:r>
            <a:endParaRPr lang="en-IN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52400" y="1676400"/>
            <a:ext cx="8839200" cy="48768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chemeClr val="dk1"/>
                </a:solidFill>
              </a:rPr>
              <a:t>Health Department : </a:t>
            </a:r>
            <a:r>
              <a:rPr lang="en-IN" sz="3200" dirty="0" smtClean="0">
                <a:solidFill>
                  <a:schemeClr val="dk1"/>
                </a:solidFill>
              </a:rPr>
              <a:t>JSY - The Government will ensure issuing of JSY benefit through DBT to all the eligible mothers immediately after the delivery at the respective institution.</a:t>
            </a:r>
          </a:p>
          <a:p>
            <a:r>
              <a:rPr lang="en-IN" sz="3200" dirty="0" smtClean="0"/>
              <a:t>Funds : Every Department will apportion </a:t>
            </a:r>
            <a:r>
              <a:rPr lang="en-IN" sz="3200" u="sng" dirty="0" smtClean="0">
                <a:solidFill>
                  <a:srgbClr val="7030A0"/>
                </a:solidFill>
              </a:rPr>
              <a:t>0.25% of its Annual Budget to financing social audit, grievance redress and mandatory disclosures .</a:t>
            </a:r>
            <a:endParaRPr lang="en-US" sz="3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7494"/>
            <a:ext cx="8458200" cy="1256506"/>
          </a:xfrm>
        </p:spPr>
        <p:txBody>
          <a:bodyPr>
            <a:normAutofit/>
          </a:bodyPr>
          <a:lstStyle/>
          <a:p>
            <a:r>
              <a:rPr lang="en-IN" b="1" dirty="0"/>
              <a:t>Draft </a:t>
            </a:r>
            <a:r>
              <a:rPr lang="en-IN" b="1" dirty="0" smtClean="0"/>
              <a:t>Rules</a:t>
            </a:r>
            <a:r>
              <a:rPr lang="en-US" b="1" dirty="0" smtClean="0"/>
              <a:t>, </a:t>
            </a:r>
            <a:r>
              <a:rPr lang="en-IN" b="1" dirty="0" smtClean="0"/>
              <a:t>Social Audit Reports &amp; ATR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524000"/>
            <a:ext cx="8686800" cy="51054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3200" dirty="0"/>
              <a:t>A copy of the </a:t>
            </a:r>
            <a:r>
              <a:rPr lang="en-IN" sz="3200" dirty="0"/>
              <a:t>Draft Rules under Meghalaya Community Participation and Public Services Social Audit Rules </a:t>
            </a:r>
            <a:r>
              <a:rPr lang="en-US" sz="3200" dirty="0"/>
              <a:t>is available at </a:t>
            </a:r>
            <a:r>
              <a:rPr lang="en-US" sz="3200" u="sng" dirty="0">
                <a:hlinkClick r:id="rId4"/>
              </a:rPr>
              <a:t>http://megpied.gov.in/dep_not/Social_audit.pdf</a:t>
            </a:r>
            <a:endParaRPr lang="en-US" sz="3200" u="sng" dirty="0"/>
          </a:p>
          <a:p>
            <a:r>
              <a:rPr lang="en-IN" sz="3200" dirty="0" smtClean="0"/>
              <a:t>Social </a:t>
            </a:r>
            <a:r>
              <a:rPr lang="en-IN" sz="3200" dirty="0"/>
              <a:t>Audit Report &amp; Action Taken </a:t>
            </a:r>
            <a:r>
              <a:rPr lang="en-IN" sz="3200" dirty="0" smtClean="0"/>
              <a:t>Reports :  </a:t>
            </a:r>
            <a:r>
              <a:rPr lang="en-IN" sz="3200" dirty="0"/>
              <a:t>Observations, Summary and Action Taken Reports of the Pilot Social Audit reports is also available at the website of the society, @ </a:t>
            </a:r>
            <a:r>
              <a:rPr lang="en-IN" sz="3200" u="sng" dirty="0">
                <a:solidFill>
                  <a:srgbClr val="0070C0"/>
                </a:solidFill>
              </a:rPr>
              <a:t>mssat.nic.in</a:t>
            </a:r>
          </a:p>
          <a:p>
            <a:endParaRPr lang="en-US" sz="32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685800"/>
          </a:xfrm>
        </p:spPr>
        <p:txBody>
          <a:bodyPr/>
          <a:lstStyle/>
          <a:p>
            <a:r>
              <a:rPr lang="en-US" dirty="0" smtClean="0"/>
              <a:t>Social Audits – Health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838200"/>
            <a:ext cx="8991600" cy="60198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2000" u="sng" dirty="0" smtClean="0"/>
              <a:t>1. FRAMEWORK for IMPLEMENTATION, </a:t>
            </a:r>
            <a:r>
              <a:rPr lang="en-US" sz="2000" dirty="0" smtClean="0"/>
              <a:t>National Health Mission, Ministry of Health and Family Welfare, Government of India, 2012-2017.</a:t>
            </a:r>
          </a:p>
          <a:p>
            <a:endParaRPr lang="en-US" sz="2000" dirty="0" smtClean="0"/>
          </a:p>
          <a:p>
            <a:r>
              <a:rPr lang="en-US" sz="2000" b="1" dirty="0" smtClean="0"/>
              <a:t>2.3 Guiding Principles - </a:t>
            </a:r>
            <a:r>
              <a:rPr lang="en-US" sz="2000" dirty="0" smtClean="0"/>
              <a:t>2.3.15: Establish an accountability and governance Framework that would include </a:t>
            </a:r>
            <a:r>
              <a:rPr lang="en-US" sz="2000" i="1" u="sng" dirty="0" smtClean="0">
                <a:solidFill>
                  <a:srgbClr val="0070C0"/>
                </a:solidFill>
              </a:rPr>
              <a:t>social audits through people’s bodies, community based monitoring and an effective mechanism of concurrent evaluation.</a:t>
            </a:r>
          </a:p>
          <a:p>
            <a:r>
              <a:rPr lang="en-US" sz="2000" b="1" dirty="0" smtClean="0"/>
              <a:t>2.4 Goals, Outcomes and Strategies</a:t>
            </a:r>
            <a:r>
              <a:rPr lang="en-US" sz="2000" dirty="0"/>
              <a:t> </a:t>
            </a:r>
            <a:r>
              <a:rPr lang="en-US" sz="2000" dirty="0" smtClean="0"/>
              <a:t>- 2.4.2.24:   ….</a:t>
            </a:r>
            <a:r>
              <a:rPr lang="en-US" sz="2000" u="sng" dirty="0" smtClean="0"/>
              <a:t>Mechanisms for accountability shall range from participatory community processes like </a:t>
            </a:r>
            <a:r>
              <a:rPr lang="en-US" sz="2000" u="sng" dirty="0" smtClean="0">
                <a:solidFill>
                  <a:srgbClr val="0070C0"/>
                </a:solidFill>
              </a:rPr>
              <a:t>Jan </a:t>
            </a:r>
            <a:r>
              <a:rPr lang="en-US" sz="2000" u="sng" dirty="0" err="1" smtClean="0">
                <a:solidFill>
                  <a:srgbClr val="0070C0"/>
                </a:solidFill>
              </a:rPr>
              <a:t>Sunwais</a:t>
            </a:r>
            <a:r>
              <a:rPr lang="en-US" sz="2000" u="sng" dirty="0" smtClean="0">
                <a:solidFill>
                  <a:srgbClr val="0070C0"/>
                </a:solidFill>
              </a:rPr>
              <a:t>/</a:t>
            </a:r>
            <a:r>
              <a:rPr lang="en-US" sz="2000" u="sng" dirty="0" err="1" smtClean="0">
                <a:solidFill>
                  <a:srgbClr val="0070C0"/>
                </a:solidFill>
              </a:rPr>
              <a:t>Samwads</a:t>
            </a:r>
            <a:r>
              <a:rPr lang="en-US" sz="2000" u="sng" dirty="0" smtClean="0">
                <a:solidFill>
                  <a:srgbClr val="0070C0"/>
                </a:solidFill>
              </a:rPr>
              <a:t>, Social Audit through Gram </a:t>
            </a:r>
            <a:r>
              <a:rPr lang="en-US" sz="2000" u="sng" dirty="0" err="1" smtClean="0">
                <a:solidFill>
                  <a:srgbClr val="0070C0"/>
                </a:solidFill>
              </a:rPr>
              <a:t>Sabhas</a:t>
            </a:r>
            <a:r>
              <a:rPr lang="en-US" sz="2000" u="sng" dirty="0" smtClean="0">
                <a:solidFill>
                  <a:srgbClr val="0070C0"/>
                </a:solidFill>
              </a:rPr>
              <a:t> to professional independent concurrent evaluation.</a:t>
            </a:r>
          </a:p>
          <a:p>
            <a:r>
              <a:rPr lang="en-US" sz="2000" b="1" dirty="0"/>
              <a:t>5.14 Governance and Accountability </a:t>
            </a:r>
            <a:r>
              <a:rPr lang="en-US" sz="2000" b="1" dirty="0" smtClean="0"/>
              <a:t>Framework : </a:t>
            </a:r>
            <a:r>
              <a:rPr lang="en-US" sz="2000" dirty="0" smtClean="0"/>
              <a:t>5.14.6</a:t>
            </a:r>
            <a:r>
              <a:rPr lang="en-US" sz="2000" dirty="0"/>
              <a:t>…. </a:t>
            </a:r>
            <a:r>
              <a:rPr lang="en-US" sz="2000" u="sng" dirty="0">
                <a:solidFill>
                  <a:srgbClr val="0070C0"/>
                </a:solidFill>
              </a:rPr>
              <a:t>community oversight such as social audit should be encouraged. </a:t>
            </a:r>
            <a:endParaRPr lang="en-US" sz="2000" dirty="0"/>
          </a:p>
          <a:p>
            <a:r>
              <a:rPr lang="en-US" sz="2000" b="1" u="sng" dirty="0" smtClean="0"/>
              <a:t>Page 50 Road Map </a:t>
            </a:r>
            <a:r>
              <a:rPr lang="en-US" sz="2000" b="1" u="sng" dirty="0"/>
              <a:t>For Priority Action In </a:t>
            </a:r>
            <a:r>
              <a:rPr lang="en-US" sz="2000" b="1" u="sng" dirty="0" smtClean="0"/>
              <a:t>States: </a:t>
            </a:r>
            <a:r>
              <a:rPr lang="en-US" sz="2000" b="1" dirty="0" smtClean="0"/>
              <a:t>Sl</a:t>
            </a:r>
            <a:r>
              <a:rPr lang="en-US" sz="2000" b="1" dirty="0"/>
              <a:t>. No.14. Strategic Areas : </a:t>
            </a:r>
            <a:r>
              <a:rPr lang="en-US" sz="2000" dirty="0"/>
              <a:t>Community Processes and the </a:t>
            </a:r>
            <a:r>
              <a:rPr lang="en-US" sz="2000" b="1" dirty="0"/>
              <a:t>Issues That Need to be Addressed :</a:t>
            </a:r>
            <a:r>
              <a:rPr lang="en-US" sz="2000" dirty="0"/>
              <a:t> </a:t>
            </a:r>
            <a:r>
              <a:rPr lang="en-US" sz="2000" u="sng" dirty="0">
                <a:solidFill>
                  <a:srgbClr val="0070C0"/>
                </a:solidFill>
              </a:rPr>
              <a:t>social audit; </a:t>
            </a:r>
          </a:p>
          <a:p>
            <a:endParaRPr lang="en-US" sz="2400" u="sng" dirty="0">
              <a:solidFill>
                <a:srgbClr val="0070C0"/>
              </a:solidFill>
            </a:endParaRPr>
          </a:p>
          <a:p>
            <a:endParaRPr lang="en-US" sz="2400" b="1" u="sng" dirty="0" smtClean="0">
              <a:solidFill>
                <a:srgbClr val="0070C0"/>
              </a:solidFill>
            </a:endParaRPr>
          </a:p>
          <a:p>
            <a:endParaRPr lang="en-US" sz="2000" dirty="0" smtClean="0"/>
          </a:p>
          <a:p>
            <a:endParaRPr lang="en-US" sz="1800" u="sng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Audits – Health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8763000" cy="54102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en-US" sz="2800" b="1" u="sng" dirty="0" smtClean="0"/>
              <a:t>2. Guidelines </a:t>
            </a:r>
            <a:r>
              <a:rPr lang="en-US" sz="2800" b="1" u="sng" dirty="0"/>
              <a:t>for Community Processes, 2014, </a:t>
            </a:r>
            <a:r>
              <a:rPr lang="en-US" sz="2800" b="1" u="sng" dirty="0" smtClean="0"/>
              <a:t>NHM: </a:t>
            </a:r>
            <a:r>
              <a:rPr lang="en-US" sz="2800" dirty="0" smtClean="0"/>
              <a:t>2.3.1(2.f): </a:t>
            </a:r>
          </a:p>
          <a:p>
            <a:r>
              <a:rPr lang="en-US" sz="2800" dirty="0" smtClean="0"/>
              <a:t>&amp; </a:t>
            </a:r>
            <a:r>
              <a:rPr lang="en-US" sz="2800" b="1" dirty="0" smtClean="0"/>
              <a:t>3</a:t>
            </a:r>
            <a:r>
              <a:rPr lang="en-US" sz="2800" b="1" u="sng" dirty="0" smtClean="0"/>
              <a:t>.Handbook for members of Village Health Sanitation and Nutrition Committee : </a:t>
            </a:r>
            <a:r>
              <a:rPr lang="en-US" sz="2800" u="sng" dirty="0" smtClean="0"/>
              <a:t>(2.h)</a:t>
            </a:r>
            <a:r>
              <a:rPr lang="en-US" sz="2800" dirty="0" smtClean="0"/>
              <a:t> </a:t>
            </a:r>
          </a:p>
          <a:p>
            <a:r>
              <a:rPr lang="en-US" sz="2500" dirty="0" smtClean="0"/>
              <a:t>ASHA </a:t>
            </a:r>
            <a:r>
              <a:rPr lang="en-US" sz="2500" dirty="0"/>
              <a:t>acts as the member secretary and convener of the committee Also, work with Chairperson for the </a:t>
            </a:r>
            <a:r>
              <a:rPr lang="en-US" sz="2500" u="sng" dirty="0">
                <a:solidFill>
                  <a:srgbClr val="0070C0"/>
                </a:solidFill>
              </a:rPr>
              <a:t>social of the activities and </a:t>
            </a:r>
            <a:r>
              <a:rPr lang="en-US" sz="2500" u="sng" dirty="0" smtClean="0">
                <a:solidFill>
                  <a:srgbClr val="0070C0"/>
                </a:solidFill>
              </a:rPr>
              <a:t>expenditures</a:t>
            </a:r>
          </a:p>
          <a:p>
            <a:r>
              <a:rPr lang="en-US" b="1" u="sng" dirty="0" smtClean="0"/>
              <a:t>4.Guidelines </a:t>
            </a:r>
            <a:r>
              <a:rPr lang="en-US" b="1" u="sng" dirty="0"/>
              <a:t>for Department o f Family Welfare Supported NGO Schemes- </a:t>
            </a:r>
            <a:r>
              <a:rPr lang="en-US" b="1" dirty="0"/>
              <a:t>NGO Division Department of Family Welfare Ministry of Health and Family Welfare :</a:t>
            </a:r>
          </a:p>
          <a:p>
            <a:r>
              <a:rPr lang="en-US" dirty="0"/>
              <a:t>3.2.I. Detailed Guidelines for RCH Components : Maternal and Child Health : Activities : </a:t>
            </a:r>
            <a:r>
              <a:rPr lang="en-US" u="sng" dirty="0"/>
              <a:t>Strategic Intervention 5: </a:t>
            </a:r>
            <a:r>
              <a:rPr lang="en-US" dirty="0"/>
              <a:t>Safe motherhood and child survival - </a:t>
            </a:r>
            <a:r>
              <a:rPr lang="en-US" u="sng" dirty="0" smtClean="0">
                <a:solidFill>
                  <a:srgbClr val="0070C0"/>
                </a:solidFill>
              </a:rPr>
              <a:t>social </a:t>
            </a:r>
            <a:r>
              <a:rPr lang="en-US" u="sng" dirty="0">
                <a:solidFill>
                  <a:srgbClr val="0070C0"/>
                </a:solidFill>
              </a:rPr>
              <a:t>audit of maternal and infant deaths and getting these issues discussed in </a:t>
            </a:r>
            <a:r>
              <a:rPr lang="en-US" u="sng" dirty="0" err="1">
                <a:solidFill>
                  <a:srgbClr val="0070C0"/>
                </a:solidFill>
              </a:rPr>
              <a:t>Panchayat</a:t>
            </a:r>
            <a:r>
              <a:rPr lang="en-US" u="sng" dirty="0">
                <a:solidFill>
                  <a:srgbClr val="0070C0"/>
                </a:solidFill>
              </a:rPr>
              <a:t> </a:t>
            </a:r>
            <a:r>
              <a:rPr lang="en-US" u="sng" dirty="0" smtClean="0">
                <a:solidFill>
                  <a:srgbClr val="0070C0"/>
                </a:solidFill>
              </a:rPr>
              <a:t>meetings</a:t>
            </a:r>
          </a:p>
          <a:p>
            <a:pPr marL="0" indent="0">
              <a:buNone/>
            </a:pPr>
            <a:r>
              <a:rPr lang="en-US" sz="2400" b="1" u="sng" dirty="0" smtClean="0"/>
              <a:t>5.Framework </a:t>
            </a:r>
            <a:r>
              <a:rPr lang="en-US" sz="2400" b="1" u="sng" dirty="0"/>
              <a:t>for developing health insurance </a:t>
            </a:r>
            <a:r>
              <a:rPr lang="en-US" sz="2400" b="1" u="sng" dirty="0" err="1"/>
              <a:t>programmes</a:t>
            </a:r>
            <a:r>
              <a:rPr lang="en-US" sz="2400" b="1" dirty="0"/>
              <a:t> - Some suggestions for States , Ministry of Health &amp; Family Welfare , Government of India New Delhi : </a:t>
            </a:r>
            <a:r>
              <a:rPr lang="en-US" sz="2400" u="sng" dirty="0">
                <a:solidFill>
                  <a:srgbClr val="0070C0"/>
                </a:solidFill>
              </a:rPr>
              <a:t>Use social audits </a:t>
            </a:r>
            <a:endParaRPr lang="en-US" sz="24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endParaRPr lang="en-US" u="sng" dirty="0">
              <a:solidFill>
                <a:srgbClr val="0070C0"/>
              </a:solidFill>
            </a:endParaRPr>
          </a:p>
          <a:p>
            <a:pPr lvl="1"/>
            <a:endParaRPr lang="en-US" sz="25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u="sng" dirty="0">
              <a:solidFill>
                <a:srgbClr val="0070C0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44923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Audits – Health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36372"/>
            <a:ext cx="8229600" cy="4920588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 smtClean="0"/>
              <a:t>Health Management information System</a:t>
            </a:r>
          </a:p>
          <a:p>
            <a:r>
              <a:rPr lang="en-US" dirty="0" smtClean="0"/>
              <a:t>Help Line </a:t>
            </a:r>
          </a:p>
          <a:p>
            <a:r>
              <a:rPr lang="en-US" dirty="0" smtClean="0"/>
              <a:t>Mandatory and Proactive disclosures of all relevant information 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>Collaboration </a:t>
            </a:r>
            <a:r>
              <a:rPr lang="en-US" sz="2700" dirty="0"/>
              <a:t>between </a:t>
            </a:r>
            <a:r>
              <a:rPr lang="en-US" sz="2700" dirty="0" smtClean="0"/>
              <a:t>health department </a:t>
            </a:r>
            <a:r>
              <a:rPr lang="en-US" sz="2700" dirty="0"/>
              <a:t>and the </a:t>
            </a:r>
            <a:r>
              <a:rPr lang="en-US" sz="2700" dirty="0" smtClean="0"/>
              <a:t>SAU- Meghalaya Initiative. </a:t>
            </a:r>
            <a:r>
              <a:rPr lang="en-US" sz="2700" dirty="0" err="1" smtClean="0"/>
              <a:t>Contd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8229600" cy="486156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experience during the Pilot Social Audit under the MCPPSSA Act 2017 which was held on the 17</a:t>
            </a:r>
            <a:r>
              <a:rPr lang="en-US" baseline="30000" dirty="0" smtClean="0"/>
              <a:t>th</a:t>
            </a:r>
            <a:r>
              <a:rPr lang="en-US" dirty="0" smtClean="0"/>
              <a:t> – 23</a:t>
            </a:r>
            <a:r>
              <a:rPr lang="en-US" baseline="30000" dirty="0" smtClean="0"/>
              <a:t>rd</a:t>
            </a:r>
            <a:r>
              <a:rPr lang="en-US" dirty="0" smtClean="0"/>
              <a:t> November 2017 in 18 (eighteen) villages have had an impact to the community and all the stakeholders as a whole who are part and parcel in the implementation of the schemes and services rendered.</a:t>
            </a:r>
          </a:p>
          <a:p>
            <a:r>
              <a:rPr lang="en-US" dirty="0"/>
              <a:t>The State Health Department felt the need for social audit and have decide to collaborate with the SAU for social audits.</a:t>
            </a:r>
          </a:p>
          <a:p>
            <a:r>
              <a:rPr lang="en-US" dirty="0" smtClean="0"/>
              <a:t>During 2019-20 the  SAU shall facilitate the conduct of social audits for all schemes and services including community action for health  rendered for the financial year 18-19 in a total of 2161nos. of villages [ nos. of villages in 948 Khasi Jaintia Region &amp; 1213 nos. of villages in </a:t>
            </a:r>
            <a:r>
              <a:rPr lang="en-US" dirty="0" err="1" smtClean="0"/>
              <a:t>Garo</a:t>
            </a:r>
            <a:r>
              <a:rPr lang="en-US" dirty="0" smtClean="0"/>
              <a:t> regions.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Collaboration between health department and the SAU- Meghalaya Initiative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8686800" cy="52578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en-IN" dirty="0" smtClean="0"/>
              <a:t>The Social Audit shall kicks start  across these selected villages along with social audits of other schemes MGNREGA,PMAY- G, NSAP, BAD ( in all villages falling under the border areas village list , MDM (in two districts) </a:t>
            </a:r>
            <a:r>
              <a:rPr lang="en-IN" dirty="0" err="1" smtClean="0"/>
              <a:t>w.e.f</a:t>
            </a:r>
            <a:r>
              <a:rPr lang="en-IN" dirty="0" smtClean="0"/>
              <a:t> May 2019.</a:t>
            </a:r>
          </a:p>
          <a:p>
            <a:r>
              <a:rPr lang="en-IN" dirty="0" smtClean="0"/>
              <a:t>The Social Audit </a:t>
            </a:r>
            <a:r>
              <a:rPr lang="en-IN" dirty="0" err="1" smtClean="0"/>
              <a:t>Calender</a:t>
            </a:r>
            <a:r>
              <a:rPr lang="en-IN" dirty="0" smtClean="0"/>
              <a:t> shall be fix and schedules in line with the social audit </a:t>
            </a:r>
            <a:r>
              <a:rPr lang="en-IN" dirty="0" err="1" smtClean="0"/>
              <a:t>calender</a:t>
            </a:r>
            <a:r>
              <a:rPr lang="en-IN" dirty="0" smtClean="0"/>
              <a:t> for RD Programmes.</a:t>
            </a:r>
          </a:p>
          <a:p>
            <a:r>
              <a:rPr lang="en-IN" dirty="0" smtClean="0"/>
              <a:t>The Social Audit Process shall include all steps of social audits , </a:t>
            </a:r>
            <a:r>
              <a:rPr lang="en-IN" dirty="0" err="1" smtClean="0"/>
              <a:t>i.e</a:t>
            </a:r>
            <a:r>
              <a:rPr lang="en-IN" dirty="0" smtClean="0"/>
              <a:t> the Awareness Generation, Sensitization,  Document, Site &amp; Door to Door (Individual Verification), and the Social Audit Meeting and the  Social Audit Public Hearing.</a:t>
            </a:r>
          </a:p>
          <a:p>
            <a:r>
              <a:rPr lang="en-IN" dirty="0" smtClean="0"/>
              <a:t>The Social Audit Meeting at the Village level and the Social Audit Public Hearing at the Block Level shall be a Forum whereby all stakeholders, </a:t>
            </a:r>
            <a:r>
              <a:rPr lang="en-IN" dirty="0" err="1" smtClean="0"/>
              <a:t>i.e</a:t>
            </a:r>
            <a:r>
              <a:rPr lang="en-IN" dirty="0" smtClean="0"/>
              <a:t> the beneficiaries , the VHNSC functionaries , the nodal department shall be present  for hearing of the presentation of the social audit findings. Actions /Recommendations/Suggestions shall be taken during the Social Audit Meeting &amp;  Social Audit Public Hearing.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578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Way forward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295400"/>
            <a:ext cx="8686800" cy="52578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r>
              <a:rPr lang="en-IN" u="sng" dirty="0" smtClean="0"/>
              <a:t>Role of the Implementing Agencies/Institutions: </a:t>
            </a:r>
          </a:p>
          <a:p>
            <a:r>
              <a:rPr lang="en-IN" dirty="0" smtClean="0"/>
              <a:t>Awareness &amp; Capacity building for the VHSNC, and staffs in charge of implementation of the programmes/schemes/ services at all levels- SCs, CHCs, PHCs, Hospitals, Health Institutions.</a:t>
            </a:r>
          </a:p>
          <a:p>
            <a:r>
              <a:rPr lang="en-IN" dirty="0" smtClean="0"/>
              <a:t>Awareness  to the Villages and the General Public as a whole.</a:t>
            </a:r>
          </a:p>
          <a:p>
            <a:r>
              <a:rPr lang="en-IN" dirty="0" smtClean="0"/>
              <a:t>Awareness in the form of meetings, trainings, workshops, at all levels, Pamphlets, Brochures, Media </a:t>
            </a:r>
          </a:p>
          <a:p>
            <a:r>
              <a:rPr lang="en-IN" dirty="0" smtClean="0"/>
              <a:t>Pro Active disclosure  and provision of all records and documents of the Information on the schemes/programmes implemented and services rendered at all level.</a:t>
            </a:r>
          </a:p>
          <a:p>
            <a:r>
              <a:rPr lang="en-IN" dirty="0" smtClean="0"/>
              <a:t>MIS Portal  for uploading of social audit reports &amp; action taken reports.</a:t>
            </a:r>
          </a:p>
          <a:p>
            <a:r>
              <a:rPr lang="en-IN" dirty="0" smtClean="0"/>
              <a:t>Time Bound </a:t>
            </a:r>
            <a:r>
              <a:rPr lang="en-IN" dirty="0"/>
              <a:t>for all Actions Taken and Time Bound for all Grievance  Redressed towards each issues / problems as reported as per the social audit  findings</a:t>
            </a:r>
          </a:p>
          <a:p>
            <a:r>
              <a:rPr lang="en-IN" dirty="0"/>
              <a:t>Mandatory Disclosure of all SOCIAL AUDIT REPORTS and ACTION TAKEN REPORTS.</a:t>
            </a:r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CAH – Meghalaya :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382000" cy="501396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entaur" pitchFamily="18" charset="0"/>
              </a:rPr>
              <a:t>Meghalaya is implementing Community Action for Health in </a:t>
            </a:r>
          </a:p>
          <a:p>
            <a:pPr marL="0" indent="0" algn="just">
              <a:buFont typeface="Wingdings" pitchFamily="2" charset="2"/>
              <a:buChar char="Ø"/>
              <a:defRPr/>
            </a:pPr>
            <a:r>
              <a:rPr lang="en-US" sz="2800" dirty="0" smtClean="0">
                <a:solidFill>
                  <a:prstClr val="black"/>
                </a:solidFill>
                <a:latin typeface="Centaur" pitchFamily="18" charset="0"/>
              </a:rPr>
              <a:t>5 Districts,9 Blocks, 27 PHC &amp; 189 villages</a:t>
            </a:r>
          </a:p>
          <a:p>
            <a:pPr algn="just">
              <a:buNone/>
              <a:defRPr/>
            </a:pPr>
            <a:r>
              <a:rPr lang="en-US" sz="2800" dirty="0" smtClean="0">
                <a:latin typeface="Centaur" pitchFamily="18" charset="0"/>
              </a:rPr>
              <a:t>Meghalaya initially implemented CAH :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en-US" sz="2800" dirty="0" smtClean="0">
                <a:latin typeface="Centaur" pitchFamily="18" charset="0"/>
              </a:rPr>
              <a:t>Through the NGOs &amp; Support Structure of NHM.</a:t>
            </a:r>
          </a:p>
          <a:p>
            <a:pPr algn="just">
              <a:buNone/>
              <a:defRPr/>
            </a:pPr>
            <a:r>
              <a:rPr lang="en-US" sz="2800" dirty="0" smtClean="0">
                <a:latin typeface="Centaur" pitchFamily="18" charset="0"/>
              </a:rPr>
              <a:t>In 2017-18, implementation was done only by the support structure due to non availability of fund.</a:t>
            </a:r>
          </a:p>
          <a:p>
            <a:pPr algn="just">
              <a:buNone/>
              <a:defRPr/>
            </a:pPr>
            <a:r>
              <a:rPr lang="en-US" sz="2800" dirty="0" smtClean="0">
                <a:latin typeface="Centaur" pitchFamily="18" charset="0"/>
              </a:rPr>
              <a:t>On 10</a:t>
            </a:r>
            <a:r>
              <a:rPr lang="en-US" sz="2800" baseline="30000" dirty="0" smtClean="0">
                <a:latin typeface="Centaur" pitchFamily="18" charset="0"/>
              </a:rPr>
              <a:t>th</a:t>
            </a:r>
            <a:r>
              <a:rPr lang="en-US" sz="2800" dirty="0" smtClean="0">
                <a:latin typeface="Centaur" pitchFamily="18" charset="0"/>
              </a:rPr>
              <a:t> Oct 2017 State got the opportunity to attend the workshop on the Meghalaya Community Participation and Public Service Social Audit Act, 2017– MCP &amp; PPSA. </a:t>
            </a:r>
          </a:p>
          <a:p>
            <a:pPr algn="just"/>
            <a:r>
              <a:rPr lang="en-US" sz="2800" dirty="0" smtClean="0">
                <a:latin typeface="Centaur" pitchFamily="18" charset="0"/>
              </a:rPr>
              <a:t>State Community Action for Health has incorporated with Meghalaya Society for Social Audit and Transparency (MSSAT) for conducting Social Audit in piloted areas in 6 districts, 6 blocks and 18 villages during 2017.</a:t>
            </a:r>
          </a:p>
          <a:p>
            <a:pPr algn="just"/>
            <a:r>
              <a:rPr lang="en-US" sz="2800" dirty="0" smtClean="0">
                <a:latin typeface="Centaur" pitchFamily="18" charset="0"/>
              </a:rPr>
              <a:t>Involvement of MSSAT has been useful in: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latin typeface="Centaur" pitchFamily="18" charset="0"/>
              </a:rPr>
              <a:t>providing independent audit of scheme.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latin typeface="Centaur" pitchFamily="18" charset="0"/>
              </a:rPr>
              <a:t>bringing out the issues raised from public hearing.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latin typeface="Centaur" pitchFamily="18" charset="0"/>
              </a:rPr>
              <a:t>providing a forum for quick resolution on inter department.</a:t>
            </a:r>
          </a:p>
          <a:p>
            <a:pPr algn="just">
              <a:buNone/>
            </a:pPr>
            <a:r>
              <a:rPr lang="en-US" sz="2800" dirty="0" smtClean="0">
                <a:latin typeface="Centaur" pitchFamily="18" charset="0"/>
              </a:rPr>
              <a:t>For 2019: Community Action for Health is scaling up through MSSAT. (i.e. scaling up in all the villages of each block under the 11 districts.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en-US" sz="2800" dirty="0" smtClean="0">
              <a:latin typeface="Centaur" pitchFamily="18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endParaRPr lang="en-US" b="1" dirty="0" smtClean="0"/>
          </a:p>
          <a:p>
            <a:pPr marL="0" indent="0" algn="ctr">
              <a:buNone/>
            </a:pPr>
            <a:r>
              <a:rPr lang="en-US" sz="9600" b="1" dirty="0" smtClean="0"/>
              <a:t>THANK YOU </a:t>
            </a:r>
            <a:endParaRPr lang="en-US" sz="96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5918" y="142852"/>
            <a:ext cx="7498080" cy="582912"/>
          </a:xfrm>
        </p:spPr>
        <p:txBody>
          <a:bodyPr>
            <a:normAutofit/>
          </a:bodyPr>
          <a:lstStyle/>
          <a:p>
            <a:r>
              <a:rPr lang="en-US" dirty="0" smtClean="0"/>
              <a:t>VHSNC activities &amp; Awards -NHM</a:t>
            </a:r>
            <a:endParaRPr lang="en-US" dirty="0"/>
          </a:p>
        </p:txBody>
      </p:sp>
      <p:pic>
        <p:nvPicPr>
          <p:cNvPr id="24579" name="Picture 3" descr="C:\Users\CACH\Desktop\New folder\IMG-20190308-WA006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795601"/>
            <a:ext cx="3303201" cy="2866953"/>
          </a:xfrm>
          <a:prstGeom prst="rect">
            <a:avLst/>
          </a:prstGeom>
          <a:noFill/>
        </p:spPr>
      </p:pic>
      <p:pic>
        <p:nvPicPr>
          <p:cNvPr id="24580" name="Picture 4" descr="C:\Users\CACH\Desktop\New folder\IMG-20190306-WA000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3763515"/>
            <a:ext cx="3286148" cy="3154695"/>
          </a:xfrm>
          <a:prstGeom prst="rect">
            <a:avLst/>
          </a:prstGeom>
          <a:noFill/>
        </p:spPr>
      </p:pic>
      <p:pic>
        <p:nvPicPr>
          <p:cNvPr id="7" name="Picture 2" descr="C:\Users\CACH\Desktop\New folder\IMG-20190308-WA0068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422" y="711812"/>
            <a:ext cx="3071834" cy="3143272"/>
          </a:xfrm>
          <a:prstGeom prst="rect">
            <a:avLst/>
          </a:prstGeom>
          <a:noFill/>
        </p:spPr>
      </p:pic>
      <p:pic>
        <p:nvPicPr>
          <p:cNvPr id="8" name="Picture 3" descr="E:\ALL FROM THE DESKTOP\Latest info from desktop\durrr\IMG-20190121-WA0046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027444"/>
            <a:ext cx="4786346" cy="2857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65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228600"/>
            <a:ext cx="3962400" cy="533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Translated </a:t>
            </a:r>
            <a:r>
              <a:rPr lang="en-US" sz="2000" dirty="0" err="1" smtClean="0"/>
              <a:t>sunboards-nhm</a:t>
            </a:r>
            <a:endParaRPr lang="en-US" sz="2000" dirty="0"/>
          </a:p>
        </p:txBody>
      </p:sp>
      <p:pic>
        <p:nvPicPr>
          <p:cNvPr id="26627" name="Picture 3" descr="E:\ALL FROM THE DESKTOP\2018\printing\Khasi\Poster_on_Community_Action_for_Health_Khas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804" y="537543"/>
            <a:ext cx="3894819" cy="3038836"/>
          </a:xfrm>
          <a:prstGeom prst="rect">
            <a:avLst/>
          </a:prstGeom>
          <a:noFill/>
        </p:spPr>
      </p:pic>
      <p:pic>
        <p:nvPicPr>
          <p:cNvPr id="26628" name="Picture 4" descr="E:\ALL FROM THE DESKTOP\2018\printing\Khasi\Poster_on_Village_Health_and_Nutrition_Day_Khasi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891" y="1023299"/>
            <a:ext cx="4180292" cy="5357802"/>
          </a:xfrm>
          <a:prstGeom prst="rect">
            <a:avLst/>
          </a:prstGeom>
          <a:noFill/>
        </p:spPr>
      </p:pic>
      <p:pic>
        <p:nvPicPr>
          <p:cNvPr id="26629" name="Picture 5" descr="E:\ALL FROM THE DESKTOP\2018\printing\Khasi\Poster_on_Sub-Health_Centre_Khasi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585" y="3609649"/>
            <a:ext cx="4211764" cy="32861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28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 smtClean="0"/>
              <a:t/>
            </a:r>
            <a:br>
              <a:rPr lang="en-IN" dirty="0" smtClean="0"/>
            </a:br>
            <a:r>
              <a:rPr lang="en-IN" dirty="0"/>
              <a:t/>
            </a:r>
            <a:br>
              <a:rPr lang="en-IN" dirty="0"/>
            </a:br>
            <a:r>
              <a:rPr lang="en-IN" dirty="0" smtClean="0"/>
              <a:t>Meghalaya Society for Social Audit and Transparency (MSSAT)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143000"/>
            <a:ext cx="8763000" cy="54864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85000" lnSpcReduction="10000"/>
          </a:bodyPr>
          <a:lstStyle/>
          <a:p>
            <a:r>
              <a:rPr lang="en-IN" sz="2400" dirty="0" smtClean="0"/>
              <a:t>MSSAT  was  formed on the 14</a:t>
            </a:r>
            <a:r>
              <a:rPr lang="en-IN" sz="2400" baseline="30000" dirty="0" smtClean="0"/>
              <a:t>th</a:t>
            </a:r>
            <a:r>
              <a:rPr lang="en-IN" sz="2400" dirty="0" smtClean="0"/>
              <a:t> November 2014 &amp; Registered under the Meghalaya Society Registration Act XII 1860 on the 25</a:t>
            </a:r>
            <a:r>
              <a:rPr lang="en-IN" sz="2400" baseline="30000" dirty="0" smtClean="0"/>
              <a:t>th</a:t>
            </a:r>
            <a:r>
              <a:rPr lang="en-IN" sz="2400" dirty="0" smtClean="0"/>
              <a:t> February 2015. </a:t>
            </a:r>
          </a:p>
          <a:p>
            <a:r>
              <a:rPr lang="en-US" sz="2400" dirty="0" smtClean="0"/>
              <a:t>The objectives of the society are to facilitate the conduct of Social Audit of the Works taken up under the central and the state sponsored schemes. At present, the MGNREGA &amp; PMAY- G are being audited in the manner prescribed under relevant Rules, and the capacities of the stakeholders are being built for further strengthening of the Social Audit process.</a:t>
            </a:r>
            <a:r>
              <a:rPr lang="en-IN" sz="2400" dirty="0" smtClean="0"/>
              <a:t> </a:t>
            </a:r>
          </a:p>
          <a:p>
            <a:r>
              <a:rPr lang="en-IN" sz="2400" dirty="0" smtClean="0"/>
              <a:t>The MoRD have designate the State Social Audit Unit as the nodal state unit for the facilitation of conduct of social audit of Rural Development Programmes </a:t>
            </a:r>
            <a:r>
              <a:rPr lang="en-IN" sz="2400" dirty="0" err="1" smtClean="0"/>
              <a:t>i.e</a:t>
            </a:r>
            <a:r>
              <a:rPr lang="en-IN" sz="2400" dirty="0" smtClean="0"/>
              <a:t>, the MGNREGA, PMAY- G &amp; NSAP among others </a:t>
            </a:r>
          </a:p>
          <a:p>
            <a:r>
              <a:rPr lang="en-IN" sz="2400" dirty="0" smtClean="0"/>
              <a:t>The SAU have been identified as the technical secretariat for the implementation of the </a:t>
            </a:r>
            <a:r>
              <a:rPr lang="en-US" sz="2400" b="1" dirty="0" smtClean="0"/>
              <a:t>“Meghalaya Community Participation and Public Services Social Audit Act, 2017”. </a:t>
            </a:r>
          </a:p>
          <a:p>
            <a:r>
              <a:rPr lang="en-US" sz="2400" dirty="0" smtClean="0"/>
              <a:t>For 2019-20, the SAU shall also facilitate the  conduct of social audits for schemes /programmes other than the RD Programmes, for Health Programmes , MDM, Border Area Development </a:t>
            </a:r>
            <a:r>
              <a:rPr lang="en-US" sz="2400" dirty="0" err="1" smtClean="0"/>
              <a:t>Programmes</a:t>
            </a:r>
            <a:r>
              <a:rPr lang="en-US" sz="2400" dirty="0" smtClean="0"/>
              <a:t> as approved by the Governing Body of the SAU.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endParaRPr lang="en-US" sz="2000" dirty="0" smtClean="0"/>
          </a:p>
          <a:p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3158829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History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143000"/>
            <a:ext cx="8458200" cy="54102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History  of the social audit of Health Programmes and Health Services in Meghalaya in Meghalaya- started in the lines of the Social Audit Rules for MGNREGA and Under the “</a:t>
            </a:r>
            <a:r>
              <a:rPr lang="en-US" sz="2800" b="1" i="1" dirty="0" smtClean="0"/>
              <a:t>Meghalaya Community Participation and Public Services Social Audit Act, 2017”</a:t>
            </a:r>
          </a:p>
          <a:p>
            <a:pPr algn="just">
              <a:buNone/>
            </a:pPr>
            <a:endParaRPr lang="en-US" sz="2800" b="1" dirty="0" smtClean="0"/>
          </a:p>
          <a:p>
            <a:pPr algn="just">
              <a:buNone/>
            </a:pPr>
            <a:r>
              <a:rPr lang="en-US" sz="2800" b="1" dirty="0" smtClean="0"/>
              <a:t>Notification : </a:t>
            </a:r>
          </a:p>
          <a:p>
            <a:pPr algn="just">
              <a:buNone/>
            </a:pPr>
            <a:r>
              <a:rPr lang="en-US" sz="2800" b="1" dirty="0" smtClean="0"/>
              <a:t>	</a:t>
            </a:r>
            <a:r>
              <a:rPr lang="en-US" sz="2800" dirty="0" smtClean="0"/>
              <a:t>The </a:t>
            </a:r>
            <a:r>
              <a:rPr lang="en-US" sz="2800" b="1" i="1" dirty="0" smtClean="0"/>
              <a:t>Meghalaya Community Participation and Public Services Social Audit Act, 2017 </a:t>
            </a:r>
            <a:r>
              <a:rPr lang="en-US" sz="2800" dirty="0" smtClean="0"/>
              <a:t>was notified and enacted by the Government of Meghalaya on the </a:t>
            </a:r>
            <a:r>
              <a:rPr lang="en-US" sz="2800" b="1" i="1" dirty="0" smtClean="0"/>
              <a:t>4</a:t>
            </a:r>
            <a:r>
              <a:rPr lang="en-US" sz="2800" b="1" i="1" baseline="30000" dirty="0" smtClean="0"/>
              <a:t>th</a:t>
            </a:r>
            <a:r>
              <a:rPr lang="en-US" sz="2800" b="1" i="1" dirty="0" smtClean="0"/>
              <a:t> April 2017 </a:t>
            </a:r>
            <a:r>
              <a:rPr lang="en-US" sz="2800" dirty="0" smtClean="0"/>
              <a:t>and enforced on the </a:t>
            </a:r>
            <a:r>
              <a:rPr lang="en-US" sz="2800" b="1" i="1" dirty="0" smtClean="0"/>
              <a:t>17</a:t>
            </a:r>
            <a:r>
              <a:rPr lang="en-US" sz="2800" b="1" i="1" baseline="30000" dirty="0" smtClean="0"/>
              <a:t>th</a:t>
            </a:r>
            <a:r>
              <a:rPr lang="en-US" sz="2800" b="1" i="1" dirty="0" smtClean="0"/>
              <a:t> November 2017</a:t>
            </a:r>
            <a:r>
              <a:rPr lang="en-US" sz="2800" dirty="0" smtClean="0"/>
              <a:t>.</a:t>
            </a:r>
          </a:p>
          <a:p>
            <a:r>
              <a:rPr lang="en-US" sz="2800" b="1" dirty="0" smtClean="0"/>
              <a:t>Schedule – 1 of the MCP&amp;PSSA Act : </a:t>
            </a:r>
            <a:r>
              <a:rPr lang="en-US" sz="2800" dirty="0" smtClean="0"/>
              <a:t>B. Health.</a:t>
            </a:r>
          </a:p>
          <a:p>
            <a:pPr>
              <a:buNone/>
            </a:pPr>
            <a:r>
              <a:rPr lang="en-US" sz="2800" dirty="0" smtClean="0"/>
              <a:t>(a) Health services including immunization.</a:t>
            </a:r>
          </a:p>
          <a:p>
            <a:pPr>
              <a:buNone/>
            </a:pPr>
            <a:r>
              <a:rPr lang="en-US" sz="2800" dirty="0" smtClean="0"/>
              <a:t>(b) Services rendered by the nearest Sub Centre/PHC/ CHC.</a:t>
            </a:r>
          </a:p>
          <a:p>
            <a:pPr algn="just">
              <a:buNone/>
            </a:pPr>
            <a:r>
              <a:rPr lang="en-US" sz="2800" dirty="0" smtClean="0"/>
              <a:t/>
            </a:r>
            <a:br>
              <a:rPr lang="en-US" sz="2800" dirty="0" smtClean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0776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Pilot Social Audits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8686800" cy="548640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800" dirty="0" smtClean="0"/>
              <a:t>Pilot social audits was conducted w.e.f 17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– 24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November 2017 in 18 villages under 6 districts. </a:t>
            </a:r>
          </a:p>
          <a:p>
            <a:r>
              <a:rPr lang="en-US" sz="2800" dirty="0" smtClean="0"/>
              <a:t>12 (twelve) Villages under </a:t>
            </a:r>
            <a:r>
              <a:rPr lang="en-US" sz="2800" dirty="0" err="1" smtClean="0"/>
              <a:t>Khasi</a:t>
            </a:r>
            <a:r>
              <a:rPr lang="en-US" sz="2800" dirty="0" smtClean="0"/>
              <a:t> &amp; Jaintia region</a:t>
            </a:r>
          </a:p>
          <a:p>
            <a:r>
              <a:rPr lang="en-US" sz="2800" dirty="0" smtClean="0"/>
              <a:t>6 (six) villages under </a:t>
            </a:r>
            <a:r>
              <a:rPr lang="en-US" sz="2800" dirty="0" err="1" smtClean="0"/>
              <a:t>Garo</a:t>
            </a:r>
            <a:r>
              <a:rPr lang="en-US" sz="2800" dirty="0" smtClean="0"/>
              <a:t> region</a:t>
            </a:r>
          </a:p>
          <a:p>
            <a:r>
              <a:rPr lang="en-US" sz="2800" dirty="0" smtClean="0"/>
              <a:t>Villages having more than 200 HHs(households)</a:t>
            </a:r>
          </a:p>
          <a:p>
            <a:r>
              <a:rPr lang="en-US" sz="2800" dirty="0" smtClean="0"/>
              <a:t>Schemes covered- SSA &amp; MDM, ICDS, MGNREGA, PMAY-G, NSAP, Health Services available at the PHC&amp; Sub Centres &amp; CAHP, BADP, PWD, PHE&amp;SBM, Forest &amp; </a:t>
            </a:r>
            <a:r>
              <a:rPr lang="en-US" sz="2800" dirty="0" err="1" smtClean="0"/>
              <a:t>Env</a:t>
            </a:r>
            <a:r>
              <a:rPr lang="en-US" sz="2800" dirty="0" smtClean="0"/>
              <a:t>, PDS, NPSA(</a:t>
            </a:r>
            <a:r>
              <a:rPr lang="en-US" sz="2800" dirty="0" err="1" smtClean="0"/>
              <a:t>Agri</a:t>
            </a:r>
            <a:r>
              <a:rPr lang="en-US" sz="2800" dirty="0" smtClean="0"/>
              <a:t>) &amp; MIDH ( </a:t>
            </a:r>
            <a:r>
              <a:rPr lang="en-US" sz="2800" dirty="0" err="1" smtClean="0"/>
              <a:t>Hort</a:t>
            </a:r>
            <a:r>
              <a:rPr lang="en-US" sz="2800" dirty="0" smtClean="0"/>
              <a:t>) &amp; Skilling &amp; Employment (Labour).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2995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Pilot social audits : 17</a:t>
            </a:r>
            <a:r>
              <a:rPr lang="en-US" b="1" baseline="30000" dirty="0" smtClean="0"/>
              <a:t>th</a:t>
            </a:r>
            <a:r>
              <a:rPr lang="en-US" b="1" dirty="0" smtClean="0"/>
              <a:t> November  2017- 23</a:t>
            </a:r>
            <a:r>
              <a:rPr lang="en-US" b="1" baseline="30000" dirty="0" smtClean="0"/>
              <a:t>rd</a:t>
            </a:r>
            <a:r>
              <a:rPr lang="en-US" b="1" dirty="0" smtClean="0"/>
              <a:t> November 2017.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8229600" cy="5013960"/>
          </a:xfrm>
          <a:blipFill>
            <a:blip r:embed="rId2" cstate="print"/>
            <a:tile tx="0" ty="0" sx="100000" sy="100000" flip="none" algn="tl"/>
          </a:blipFill>
        </p:spPr>
        <p:txBody>
          <a:bodyPr>
            <a:normAutofit fontScale="92500"/>
          </a:bodyPr>
          <a:lstStyle/>
          <a:p>
            <a:r>
              <a:rPr lang="en-US" b="1" u="sng" dirty="0" smtClean="0"/>
              <a:t>Health Department : </a:t>
            </a:r>
            <a:r>
              <a:rPr lang="en-US" sz="2800" b="1" dirty="0" smtClean="0"/>
              <a:t>Scheme </a:t>
            </a:r>
            <a:r>
              <a:rPr lang="en-US" sz="2800" b="1" dirty="0"/>
              <a:t>– </a:t>
            </a:r>
            <a:r>
              <a:rPr lang="en-US" sz="2800" b="1" dirty="0" err="1"/>
              <a:t>Janani</a:t>
            </a:r>
            <a:r>
              <a:rPr lang="en-US" sz="2800" b="1" dirty="0"/>
              <a:t> </a:t>
            </a:r>
            <a:r>
              <a:rPr lang="en-US" sz="2800" b="1" dirty="0" err="1"/>
              <a:t>Suraksha</a:t>
            </a:r>
            <a:r>
              <a:rPr lang="en-US" sz="2800" b="1" dirty="0"/>
              <a:t> </a:t>
            </a:r>
            <a:r>
              <a:rPr lang="en-US" sz="2800" b="1" dirty="0" err="1"/>
              <a:t>Yojana</a:t>
            </a:r>
            <a:r>
              <a:rPr lang="en-US" sz="2800" b="1" dirty="0"/>
              <a:t>, Services available at the PHC, CHC, SC</a:t>
            </a:r>
            <a:br>
              <a:rPr lang="en-US" sz="2800" b="1" dirty="0"/>
            </a:br>
            <a:r>
              <a:rPr lang="en-US" dirty="0" smtClean="0"/>
              <a:t>Nos. of Villages covered : 18 [</a:t>
            </a:r>
            <a:r>
              <a:rPr lang="en-US" dirty="0" err="1" smtClean="0"/>
              <a:t>eigthteen</a:t>
            </a:r>
            <a:r>
              <a:rPr lang="en-US" dirty="0" smtClean="0"/>
              <a:t>] nos.</a:t>
            </a:r>
          </a:p>
          <a:p>
            <a:r>
              <a:rPr lang="en-US" dirty="0" smtClean="0"/>
              <a:t>Nos. of PHCs covered : 8 (eight) nos. [ </a:t>
            </a:r>
            <a:r>
              <a:rPr lang="en-US" dirty="0" err="1" smtClean="0"/>
              <a:t>Kynrud</a:t>
            </a:r>
            <a:r>
              <a:rPr lang="en-US" dirty="0" smtClean="0"/>
              <a:t>, </a:t>
            </a:r>
            <a:r>
              <a:rPr lang="en-US" dirty="0" err="1" smtClean="0"/>
              <a:t>Pomlum</a:t>
            </a:r>
            <a:r>
              <a:rPr lang="en-US" dirty="0" smtClean="0"/>
              <a:t>, </a:t>
            </a:r>
            <a:r>
              <a:rPr lang="en-US" dirty="0" err="1" smtClean="0"/>
              <a:t>Diwon</a:t>
            </a:r>
            <a:r>
              <a:rPr lang="en-US" dirty="0" smtClean="0"/>
              <a:t>, </a:t>
            </a:r>
            <a:r>
              <a:rPr lang="en-US" dirty="0" err="1" smtClean="0"/>
              <a:t>Laitlyngkot</a:t>
            </a:r>
            <a:r>
              <a:rPr lang="en-US" dirty="0" smtClean="0"/>
              <a:t>, </a:t>
            </a:r>
            <a:r>
              <a:rPr lang="en-US" dirty="0" err="1" smtClean="0"/>
              <a:t>Dawki</a:t>
            </a:r>
            <a:r>
              <a:rPr lang="en-US" dirty="0" smtClean="0"/>
              <a:t>, </a:t>
            </a:r>
            <a:r>
              <a:rPr lang="en-US" dirty="0" err="1" smtClean="0"/>
              <a:t>Jarain</a:t>
            </a:r>
            <a:r>
              <a:rPr lang="en-US" dirty="0" smtClean="0"/>
              <a:t>, </a:t>
            </a:r>
            <a:r>
              <a:rPr lang="en-US" dirty="0" err="1" smtClean="0"/>
              <a:t>Dobu</a:t>
            </a:r>
            <a:r>
              <a:rPr lang="en-US" dirty="0" smtClean="0"/>
              <a:t>, </a:t>
            </a:r>
            <a:r>
              <a:rPr lang="en-US" dirty="0" err="1" smtClean="0"/>
              <a:t>Kharkutta</a:t>
            </a:r>
            <a:r>
              <a:rPr lang="en-US" dirty="0" smtClean="0"/>
              <a:t>].</a:t>
            </a:r>
          </a:p>
          <a:p>
            <a:r>
              <a:rPr lang="en-US" dirty="0" smtClean="0"/>
              <a:t>Nos. of Community  Health Centre (CHCs) : 1(one) no. [</a:t>
            </a:r>
            <a:r>
              <a:rPr lang="en-US" dirty="0" err="1" smtClean="0"/>
              <a:t>Nongkhlaw</a:t>
            </a:r>
            <a:r>
              <a:rPr lang="en-US" dirty="0" smtClean="0"/>
              <a:t>].</a:t>
            </a:r>
          </a:p>
          <a:p>
            <a:r>
              <a:rPr lang="en-US" dirty="0" smtClean="0"/>
              <a:t>Nos. of Sub </a:t>
            </a:r>
            <a:r>
              <a:rPr lang="en-US" dirty="0" err="1" smtClean="0"/>
              <a:t>Centres</a:t>
            </a:r>
            <a:r>
              <a:rPr lang="en-US" dirty="0" smtClean="0"/>
              <a:t> covered : 7 (seven) nos. [ 12- </a:t>
            </a:r>
            <a:r>
              <a:rPr lang="en-US" dirty="0" err="1" smtClean="0"/>
              <a:t>Mer</a:t>
            </a:r>
            <a:r>
              <a:rPr lang="en-US" dirty="0" smtClean="0"/>
              <a:t>, </a:t>
            </a:r>
            <a:r>
              <a:rPr lang="en-US" dirty="0" err="1" smtClean="0"/>
              <a:t>Koksi</a:t>
            </a:r>
            <a:r>
              <a:rPr lang="en-US" dirty="0" smtClean="0"/>
              <a:t> </a:t>
            </a:r>
            <a:r>
              <a:rPr lang="en-US" dirty="0" err="1" smtClean="0"/>
              <a:t>Nengsat</a:t>
            </a:r>
            <a:r>
              <a:rPr lang="en-US" dirty="0" smtClean="0"/>
              <a:t>, </a:t>
            </a:r>
            <a:r>
              <a:rPr lang="en-US" dirty="0" err="1" smtClean="0"/>
              <a:t>Darrang</a:t>
            </a:r>
            <a:r>
              <a:rPr lang="en-US" dirty="0" smtClean="0"/>
              <a:t>, </a:t>
            </a:r>
            <a:r>
              <a:rPr lang="en-US" dirty="0" err="1" smtClean="0"/>
              <a:t>Mawkma</a:t>
            </a:r>
            <a:r>
              <a:rPr lang="en-US" dirty="0" smtClean="0"/>
              <a:t>, </a:t>
            </a:r>
            <a:r>
              <a:rPr lang="en-US" dirty="0" err="1" smtClean="0"/>
              <a:t>Chibongnga</a:t>
            </a:r>
            <a:r>
              <a:rPr lang="en-US" dirty="0" smtClean="0"/>
              <a:t>, </a:t>
            </a:r>
            <a:r>
              <a:rPr lang="en-US" dirty="0" err="1" smtClean="0"/>
              <a:t>Baridua</a:t>
            </a:r>
            <a:r>
              <a:rPr lang="en-US" dirty="0" smtClean="0"/>
              <a:t>, </a:t>
            </a:r>
            <a:r>
              <a:rPr lang="en-US" dirty="0" err="1" smtClean="0"/>
              <a:t>Chotcholjia</a:t>
            </a:r>
            <a:r>
              <a:rPr lang="en-US" dirty="0" smtClean="0"/>
              <a:t>].</a:t>
            </a:r>
          </a:p>
          <a:p>
            <a:r>
              <a:rPr lang="en-US" dirty="0" smtClean="0"/>
              <a:t>Nos. of VHNSCs  covered : 18 [eighteen] nos.</a:t>
            </a:r>
          </a:p>
          <a:p>
            <a:r>
              <a:rPr lang="en-US" dirty="0" smtClean="0"/>
              <a:t>Nos. of ASHA covered : 16 [ seventeen] nos.</a:t>
            </a:r>
          </a:p>
        </p:txBody>
      </p:sp>
    </p:spTree>
    <p:extLst>
      <p:ext uri="{BB962C8B-B14F-4D97-AF65-F5344CB8AC3E}">
        <p14:creationId xmlns:p14="http://schemas.microsoft.com/office/powerpoint/2010/main" val="13239944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2617</TotalTime>
  <Words>2690</Words>
  <Application>Microsoft Office PowerPoint</Application>
  <PresentationFormat>On-screen Show (4:3)</PresentationFormat>
  <Paragraphs>222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Bookman Old Style</vt:lpstr>
      <vt:lpstr>Calibri</vt:lpstr>
      <vt:lpstr>Centaur</vt:lpstr>
      <vt:lpstr>Gill Sans MT</vt:lpstr>
      <vt:lpstr>Wingdings</vt:lpstr>
      <vt:lpstr>Wingdings 3</vt:lpstr>
      <vt:lpstr>Origin</vt:lpstr>
      <vt:lpstr>    National Consultation on Community Action for Health (CAH)</vt:lpstr>
      <vt:lpstr>Engagement with State Social Audit Units </vt:lpstr>
      <vt:lpstr>CAH – Meghalaya : Status</vt:lpstr>
      <vt:lpstr>VHSNC activities &amp; Awards -NHM</vt:lpstr>
      <vt:lpstr>Translated sunboards-nhm</vt:lpstr>
      <vt:lpstr>  Meghalaya Society for Social Audit and Transparency (MSSAT)</vt:lpstr>
      <vt:lpstr>History </vt:lpstr>
      <vt:lpstr>Pilot Social Audits</vt:lpstr>
      <vt:lpstr>Pilot social audits : 17th November  2017- 23rd November 2017.</vt:lpstr>
      <vt:lpstr>Community, Locality Group Discussion, Interaction &amp; Verification with beneficiaries </vt:lpstr>
      <vt:lpstr>Visits and Verification at the Sub Centre</vt:lpstr>
      <vt:lpstr>Visits and  verification at the PHC</vt:lpstr>
      <vt:lpstr>SOCIAL AUDIT PUBLIC HEARING- Proactive Disclosure of Information, Presentation of Social Action Findings, Action Taken, Recommendations &amp; Suggestions, Help Desk</vt:lpstr>
      <vt:lpstr>SOCIAL AUDIT PUBLIC HEARING- Proactive Disclosure of Information, Presentation of Social Action Findings, Action Taken, Recommendations &amp; Suggestions, Help Desk</vt:lpstr>
      <vt:lpstr>Social Audit Findings &amp; Action Taken Reports</vt:lpstr>
      <vt:lpstr>Social Audit Findings &amp; Action Taken Reports.. Contd..</vt:lpstr>
      <vt:lpstr>Social Audit Findings &amp; Action Taken Reports. Contd…</vt:lpstr>
      <vt:lpstr>Social Audit Findings &amp; Action Taken Reports</vt:lpstr>
      <vt:lpstr>Social Audit Findings &amp; Action Taken Reports- contd..</vt:lpstr>
      <vt:lpstr>Social Audit Findings &amp; Action Taken Reports- contd..</vt:lpstr>
      <vt:lpstr>Social Audit Gram Sabha and Departmental Help Desk</vt:lpstr>
      <vt:lpstr>Based on the evidence thrown up by the pilot social audits, on the occasion of the National Convention the Government announced a series of policy reforms.</vt:lpstr>
      <vt:lpstr>Draft Rules, Social Audit Reports &amp; ATR </vt:lpstr>
      <vt:lpstr>Social Audits – Health </vt:lpstr>
      <vt:lpstr>Social Audits – Health </vt:lpstr>
      <vt:lpstr>Social Audits – Health </vt:lpstr>
      <vt:lpstr>      Collaboration between health department and the SAU- Meghalaya Initiative. Contd </vt:lpstr>
      <vt:lpstr>Collaboration between health department and the SAU- Meghalaya Initiative</vt:lpstr>
      <vt:lpstr>Way forward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Meghalaya Society for Social Audit and Tranpsarency</dc:title>
  <dc:creator>sdc</dc:creator>
  <cp:lastModifiedBy>Jolly</cp:lastModifiedBy>
  <cp:revision>331</cp:revision>
  <dcterms:created xsi:type="dcterms:W3CDTF">2006-08-16T00:00:00Z</dcterms:created>
  <dcterms:modified xsi:type="dcterms:W3CDTF">2020-06-11T08:35:33Z</dcterms:modified>
</cp:coreProperties>
</file>